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41"/>
  </p:notesMasterIdLst>
  <p:sldIdLst>
    <p:sldId id="256" r:id="rId2"/>
    <p:sldId id="323" r:id="rId3"/>
    <p:sldId id="308" r:id="rId4"/>
    <p:sldId id="312" r:id="rId5"/>
    <p:sldId id="313" r:id="rId6"/>
    <p:sldId id="320" r:id="rId7"/>
    <p:sldId id="258" r:id="rId8"/>
    <p:sldId id="321" r:id="rId9"/>
    <p:sldId id="322" r:id="rId10"/>
    <p:sldId id="261" r:id="rId11"/>
    <p:sldId id="262" r:id="rId12"/>
    <p:sldId id="314" r:id="rId13"/>
    <p:sldId id="264" r:id="rId14"/>
    <p:sldId id="265" r:id="rId15"/>
    <p:sldId id="315" r:id="rId16"/>
    <p:sldId id="297" r:id="rId17"/>
    <p:sldId id="299" r:id="rId18"/>
    <p:sldId id="300" r:id="rId19"/>
    <p:sldId id="301" r:id="rId20"/>
    <p:sldId id="302" r:id="rId21"/>
    <p:sldId id="304" r:id="rId22"/>
    <p:sldId id="316" r:id="rId23"/>
    <p:sldId id="317" r:id="rId24"/>
    <p:sldId id="318" r:id="rId25"/>
    <p:sldId id="266" r:id="rId26"/>
    <p:sldId id="267" r:id="rId27"/>
    <p:sldId id="268" r:id="rId28"/>
    <p:sldId id="269" r:id="rId29"/>
    <p:sldId id="270" r:id="rId30"/>
    <p:sldId id="271" r:id="rId31"/>
    <p:sldId id="279" r:id="rId32"/>
    <p:sldId id="282" r:id="rId33"/>
    <p:sldId id="274" r:id="rId34"/>
    <p:sldId id="275" r:id="rId35"/>
    <p:sldId id="319" r:id="rId36"/>
    <p:sldId id="277" r:id="rId37"/>
    <p:sldId id="278" r:id="rId38"/>
    <p:sldId id="283" r:id="rId39"/>
    <p:sldId id="32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2633" autoAdjust="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fld id="{542AB851-8BDE-4705-A0BE-2B6A7E87612A}" type="datetimeFigureOut">
              <a:rPr lang="he-IL" smtClean="0"/>
              <a:pPr/>
              <a:t>י'/אייר/תשע"ו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fld id="{2ED06737-B0F2-4845-A7A3-1D88A87708ED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הלל" pitchFamily="50" charset="-79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הלל" pitchFamily="50" charset="-79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5/18/2016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5/18/2016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5/18/2016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0D4834D-40E1-4E83-BC1C-6A4C5211D3E5}" type="datetime1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43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55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895" y="228600"/>
            <a:ext cx="8718505" cy="1524000"/>
          </a:xfrm>
        </p:spPr>
        <p:txBody>
          <a:bodyPr>
            <a:noAutofit/>
          </a:bodyPr>
          <a:lstStyle/>
          <a:p>
            <a:r>
              <a:rPr lang="he-IL" sz="6000" dirty="0">
                <a:latin typeface="טרשים" pitchFamily="50" charset="-79"/>
                <a:cs typeface="טרשים" pitchFamily="50" charset="-79"/>
              </a:rPr>
              <a:t>אבולוציה </a:t>
            </a:r>
            <a:r>
              <a:rPr lang="he-IL" sz="6000" dirty="0" smtClean="0">
                <a:latin typeface="טרשים" pitchFamily="50" charset="-79"/>
                <a:cs typeface="טרשים" pitchFamily="50" charset="-79"/>
              </a:rPr>
              <a:t>ומוטציה</a:t>
            </a:r>
            <a:br>
              <a:rPr lang="he-IL" sz="6000" dirty="0" smtClean="0">
                <a:latin typeface="טרשים" pitchFamily="50" charset="-79"/>
                <a:cs typeface="טרשים" pitchFamily="50" charset="-79"/>
              </a:rPr>
            </a:br>
            <a:r>
              <a:rPr lang="he-IL" sz="6000" dirty="0" smtClean="0">
                <a:latin typeface="טרשים" pitchFamily="50" charset="-79"/>
                <a:cs typeface="טרשים" pitchFamily="50" charset="-79"/>
              </a:rPr>
              <a:t>בעתות </a:t>
            </a:r>
            <a:r>
              <a:rPr lang="he-IL" sz="6000" dirty="0">
                <a:latin typeface="טרשים" pitchFamily="50" charset="-79"/>
                <a:cs typeface="טרשים" pitchFamily="50" charset="-79"/>
              </a:rPr>
              <a:t>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981200"/>
            <a:ext cx="8763000" cy="1752600"/>
          </a:xfrm>
        </p:spPr>
        <p:txBody>
          <a:bodyPr>
            <a:normAutofit/>
          </a:bodyPr>
          <a:lstStyle/>
          <a:p>
            <a:r>
              <a:rPr lang="he-IL" dirty="0">
                <a:cs typeface="הלל" pitchFamily="50" charset="-79"/>
              </a:rPr>
              <a:t>יואב </a:t>
            </a:r>
            <a:r>
              <a:rPr lang="he-IL" dirty="0" smtClean="0">
                <a:cs typeface="הלל" pitchFamily="50" charset="-79"/>
              </a:rPr>
              <a:t>רם</a:t>
            </a:r>
            <a:endParaRPr lang="he-IL" dirty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כנס מחזורים</a:t>
            </a:r>
          </a:p>
          <a:p>
            <a:r>
              <a:rPr lang="he-IL" dirty="0" smtClean="0">
                <a:cs typeface="הלל" pitchFamily="50" charset="-79"/>
              </a:rPr>
              <a:t>7 יולי 2016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24741" y="4343400"/>
            <a:ext cx="1600200" cy="1600200"/>
            <a:chOff x="533400" y="4495800"/>
            <a:chExt cx="1600200" cy="1600200"/>
          </a:xfrm>
        </p:grpSpPr>
        <p:sp>
          <p:nvSpPr>
            <p:cNvPr id="6" name="Rectangle 5"/>
            <p:cNvSpPr/>
            <p:nvPr/>
          </p:nvSpPr>
          <p:spPr>
            <a:xfrm>
              <a:off x="533400" y="44958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800" y="50292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0200" y="55626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8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002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02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68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34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34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734141" y="6412468"/>
            <a:ext cx="420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thub-octicons" panose="02000503000000000000" pitchFamily="2" charset="0"/>
              </a:rPr>
              <a:t>A </a:t>
            </a:r>
            <a:r>
              <a:rPr lang="en-GB" dirty="0" smtClean="0">
                <a:latin typeface="Open Sans" panose="020B0606030504020204" pitchFamily="34" charset="0"/>
              </a:rPr>
              <a:t>github.com/</a:t>
            </a:r>
            <a:r>
              <a:rPr lang="en-GB" dirty="0" err="1" smtClean="0">
                <a:latin typeface="Open Sans" panose="020B0606030504020204" pitchFamily="34" charset="0"/>
              </a:rPr>
              <a:t>yoavram</a:t>
            </a:r>
            <a:r>
              <a:rPr lang="en-GB" dirty="0" smtClean="0">
                <a:latin typeface="Open Sans" panose="020B0606030504020204" pitchFamily="34" charset="0"/>
              </a:rPr>
              <a:t>/Reunion2016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מוטציה: חיפושיות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600" dirty="0" smtClean="0">
                <a:cs typeface="הלל" pitchFamily="50" charset="-79"/>
              </a:rPr>
              <a:t>הורים ירוקים -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rgbClr val="00B050"/>
                </a:solidFill>
              </a:rPr>
              <a:t>A</a:t>
            </a:r>
            <a:r>
              <a:rPr lang="en-US" sz="3600" dirty="0" smtClean="0"/>
              <a:t>ATTTGGGCTGGCA</a:t>
            </a:r>
          </a:p>
          <a:p>
            <a:pPr marL="0" indent="0" algn="r">
              <a:buNone/>
            </a:pPr>
            <a:r>
              <a:rPr lang="he-IL" sz="3600" dirty="0" smtClean="0">
                <a:cs typeface="הלל" pitchFamily="50" charset="-79"/>
              </a:rPr>
              <a:t>צאצא חום - 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chemeClr val="accent2"/>
                </a:solidFill>
              </a:rPr>
              <a:t>T</a:t>
            </a:r>
            <a:r>
              <a:rPr lang="en-US" sz="3600" dirty="0" smtClean="0"/>
              <a:t>ATTTGGGCTGGCA</a:t>
            </a:r>
            <a:endParaRPr lang="he-IL" sz="3600" dirty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>
                <a:cs typeface="הלל" pitchFamily="50" charset="-79"/>
              </a:rPr>
              <a:t>10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419600"/>
            <a:ext cx="2288818" cy="226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מוטציה: אנמיה חרמשית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>
                <a:cs typeface="הלל" pitchFamily="50" charset="-79"/>
              </a:rPr>
              <a:t>מוטציה נקודתית בגן לחלבון ההמוגלובין</a:t>
            </a:r>
          </a:p>
          <a:p>
            <a:r>
              <a:rPr lang="he-IL" dirty="0">
                <a:cs typeface="הלל" pitchFamily="50" charset="-79"/>
              </a:rPr>
              <a:t> </a:t>
            </a:r>
            <a:r>
              <a:rPr lang="en-US" dirty="0"/>
              <a:t>C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C </a:t>
            </a:r>
            <a:r>
              <a:rPr lang="en-US" dirty="0">
                <a:latin typeface="הלל" pitchFamily="50" charset="-79"/>
                <a:cs typeface="הלל" pitchFamily="50" charset="-79"/>
              </a:rPr>
              <a:t>→</a:t>
            </a:r>
            <a:r>
              <a:rPr lang="en-US" dirty="0"/>
              <a:t> C</a:t>
            </a:r>
            <a:r>
              <a:rPr lang="en-US" b="1" dirty="0">
                <a:solidFill>
                  <a:schemeClr val="accent6"/>
                </a:solidFill>
              </a:rPr>
              <a:t>A</a:t>
            </a:r>
            <a:r>
              <a:rPr lang="en-US" dirty="0"/>
              <a:t>C</a:t>
            </a:r>
            <a:endParaRPr lang="he-IL" dirty="0" smtClean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>
                <a:cs typeface="הלל" pitchFamily="50" charset="-79"/>
              </a:rPr>
              <a:t> </a:t>
            </a:r>
            <a:r>
              <a:rPr lang="he-IL" dirty="0" smtClean="0">
                <a:cs typeface="הלל" pitchFamily="50" charset="-79"/>
              </a:rPr>
              <a:t>ב-</a:t>
            </a:r>
            <a:r>
              <a:rPr lang="en-US" i="1" dirty="0" err="1" smtClean="0"/>
              <a:t>valine</a:t>
            </a:r>
            <a:endParaRPr lang="he-IL" i="1" dirty="0" smtClean="0">
              <a:cs typeface="הלל" pitchFamily="50" charset="-79"/>
            </a:endParaRPr>
          </a:p>
          <a:p>
            <a:r>
              <a:rPr lang="he-IL" dirty="0" smtClean="0">
                <a:solidFill>
                  <a:srgbClr val="FF0000"/>
                </a:solidFill>
                <a:cs typeface="הלל" pitchFamily="50" charset="-79"/>
              </a:rPr>
              <a:t>המוגלובין תקין באדום</a:t>
            </a:r>
            <a:endParaRPr lang="he-IL" dirty="0">
              <a:cs typeface="הלל" pitchFamily="50" charset="-79"/>
            </a:endParaRPr>
          </a:p>
          <a:p>
            <a:r>
              <a:rPr lang="he-IL" dirty="0" smtClean="0">
                <a:solidFill>
                  <a:schemeClr val="accent6"/>
                </a:solidFill>
                <a:cs typeface="הלל" pitchFamily="50" charset="-79"/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81150" y="2267250"/>
            <a:ext cx="4819500" cy="360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http://www.thetvking.com/images/tvShows/poster/Once%20Upon%20a%20Time...%20Li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5" b="12878"/>
          <a:stretch/>
        </p:blipFill>
        <p:spPr bwMode="auto">
          <a:xfrm>
            <a:off x="3048000" y="1295399"/>
            <a:ext cx="1828800" cy="20282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988" y="274638"/>
            <a:ext cx="3573811" cy="2011362"/>
          </a:xfrm>
        </p:spPr>
        <p:txBody>
          <a:bodyPr>
            <a:normAutofit/>
          </a:bodyPr>
          <a:lstStyle/>
          <a:p>
            <a:r>
              <a:rPr lang="he-IL" dirty="0">
                <a:cs typeface="טרשים" pitchFamily="50" charset="-79"/>
              </a:rPr>
              <a:t>הטוב </a:t>
            </a:r>
            <a:r>
              <a:rPr lang="he-IL" dirty="0" smtClean="0">
                <a:cs typeface="טרשים" pitchFamily="50" charset="-79"/>
              </a:rPr>
              <a:t>הרע והניטרלי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170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60589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66271" y="1295400"/>
            <a:ext cx="7415729" cy="5068731"/>
            <a:chOff x="130101" y="1448934"/>
            <a:chExt cx="8104415" cy="5539456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89113" y="6248400"/>
              <a:ext cx="5881440" cy="7399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latin typeface="Open Sans" panose="020B0606030504020204" pitchFamily="34" charset="0"/>
                  <a:cs typeface="הלל" pitchFamily="50" charset="-79"/>
                </a:rPr>
                <a:t>כשירות ביחס לפרט ללא מוטציות </a:t>
              </a:r>
            </a:p>
            <a:p>
              <a:pPr algn="ctr" rtl="1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604079" y="3858380"/>
              <a:ext cx="1905628" cy="43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 smtClean="0">
                  <a:latin typeface="Open Sans" panose="020B0606030504020204" pitchFamily="34" charset="0"/>
                  <a:cs typeface="הלל" pitchFamily="50" charset="-79"/>
                </a:rPr>
                <a:t>שכיחות</a:t>
              </a:r>
              <a:endParaRPr lang="he-IL" sz="1600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הטוב הרע והניטרלי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latin typeface="Open Sans" panose="020B0606030504020204" pitchFamily="34" charset="0"/>
                <a:cs typeface="הלל" pitchFamily="50" charset="-79"/>
              </a:rPr>
              <a:t>התפלגות הכשירות של מוטציות </a:t>
            </a:r>
            <a:r>
              <a:rPr lang="he-IL" sz="2400" dirty="0">
                <a:latin typeface="Open Sans" panose="020B0606030504020204" pitchFamily="34" charset="0"/>
                <a:cs typeface="הלל" pitchFamily="50" charset="-79"/>
              </a:rPr>
              <a:t>ב</a:t>
            </a:r>
            <a:r>
              <a:rPr lang="he-IL" sz="2400" b="1" dirty="0">
                <a:latin typeface="Open Sans" panose="020B0606030504020204" pitchFamily="34" charset="0"/>
                <a:cs typeface="הלל" pitchFamily="50" charset="-79"/>
              </a:rPr>
              <a:t>וירוס </a:t>
            </a:r>
            <a:r>
              <a:rPr lang="en-US" sz="2400" b="1" dirty="0">
                <a:latin typeface="Open Sans" panose="020B0606030504020204" pitchFamily="34" charset="0"/>
              </a:rPr>
              <a:t>VSV</a:t>
            </a:r>
            <a:r>
              <a:rPr lang="he-IL" sz="2400" b="1" dirty="0">
                <a:latin typeface="Open Sans" panose="020B0606030504020204" pitchFamily="34" charset="0"/>
                <a:cs typeface="הלל" pitchFamily="50" charset="-79"/>
              </a:rPr>
              <a:t>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http</a:t>
            </a:r>
            <a:r>
              <a:rPr lang="en-US" dirty="0">
                <a:latin typeface="Open Sans" panose="020B0606030504020204" pitchFamily="34" charset="0"/>
                <a:hlinkClick r:id="rId3"/>
              </a:rPr>
              <a:t>://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www.ncbi.nlm.nih.gov/pubmed/17637733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מוטציות שליליות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>
                <a:latin typeface="Open Sans" panose="020B0606030504020204" pitchFamily="34" charset="0"/>
                <a:cs typeface="הלל" pitchFamily="50" charset="-79"/>
              </a:rPr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ניטרליות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192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הטוב הרע והניטרלי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latin typeface="Open Sans" panose="020B0606030504020204" pitchFamily="34" charset="0"/>
                <a:cs typeface="הלל" pitchFamily="50" charset="-79"/>
              </a:rPr>
              <a:t>התפלגות הכשירות של מוטציות ב</a:t>
            </a:r>
            <a:r>
              <a:rPr lang="he-IL" sz="2400" b="1" dirty="0" smtClean="0">
                <a:latin typeface="Open Sans" panose="020B0606030504020204" pitchFamily="34" charset="0"/>
                <a:cs typeface="הלל" pitchFamily="50" charset="-79"/>
              </a:rPr>
              <a:t>שמר האפייה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http</a:t>
            </a:r>
            <a:r>
              <a:rPr lang="en-US" dirty="0">
                <a:latin typeface="Open Sans" panose="020B0606030504020204" pitchFamily="34" charset="0"/>
                <a:hlinkClick r:id="rId3"/>
              </a:rPr>
              <a:t>://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www.ncbi.nlm.nih.gov/pubmed/17637733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מוטציות שליליות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ניטרליות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198448"/>
            <a:ext cx="11403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שכיחות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5715000"/>
            <a:ext cx="11056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כשירות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8059" y="-76200"/>
            <a:ext cx="9542059" cy="73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he-IL" dirty="0" smtClean="0">
                <a:solidFill>
                  <a:schemeClr val="bg1"/>
                </a:solidFill>
                <a:cs typeface="טרשים" pitchFamily="50" charset="-79"/>
              </a:rPr>
              <a:t>אבולוציה בסביבה קבועה</a:t>
            </a:r>
            <a:endParaRPr lang="he-IL" dirty="0">
              <a:solidFill>
                <a:schemeClr val="bg1"/>
              </a:solidFill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אבולוציה </a:t>
            </a:r>
            <a:r>
              <a:rPr lang="he-IL" dirty="0" smtClean="0">
                <a:cs typeface="טרשים" pitchFamily="50" charset="-79"/>
              </a:rPr>
              <a:t>בסביבה קבועה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>
                <a:cs typeface="הלל" pitchFamily="50" charset="-79"/>
              </a:rPr>
              <a:t>אין שינוי בכיוון הפעולה של הברירה הטבעית</a:t>
            </a:r>
          </a:p>
          <a:p>
            <a:r>
              <a:rPr lang="he-IL" dirty="0" smtClean="0">
                <a:cs typeface="הלל" pitchFamily="50" charset="-79"/>
              </a:rPr>
              <a:t>שיווי משקל בין </a:t>
            </a:r>
            <a:r>
              <a:rPr lang="he-IL" b="1" dirty="0" smtClean="0">
                <a:solidFill>
                  <a:schemeClr val="accent1"/>
                </a:solidFill>
                <a:cs typeface="הלל" pitchFamily="50" charset="-79"/>
              </a:rPr>
              <a:t>ברירה טבעית</a:t>
            </a:r>
            <a:r>
              <a:rPr lang="he-IL" dirty="0" smtClean="0">
                <a:cs typeface="הלל" pitchFamily="50" charset="-79"/>
              </a:rPr>
              <a:t> ו</a:t>
            </a:r>
            <a:r>
              <a:rPr lang="he-IL" b="1" dirty="0" smtClean="0">
                <a:solidFill>
                  <a:schemeClr val="accent3"/>
                </a:solidFill>
                <a:cs typeface="הלל" pitchFamily="50" charset="-79"/>
              </a:rPr>
              <a:t>מוטציה</a:t>
            </a:r>
          </a:p>
          <a:p>
            <a:pPr marL="0" indent="0">
              <a:buNone/>
            </a:pPr>
            <a:endParaRPr lang="he-IL" dirty="0" smtClean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85800" y="2655110"/>
            <a:ext cx="7714496" cy="4202890"/>
            <a:chOff x="914400" y="2655110"/>
            <a:chExt cx="7714496" cy="4202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727030"/>
              <a:ext cx="7714496" cy="4130970"/>
            </a:xfrm>
            <a:prstGeom prst="rect">
              <a:avLst/>
            </a:prstGeom>
          </p:spPr>
        </p:pic>
        <p:sp>
          <p:nvSpPr>
            <p:cNvPr id="21" name="Circular Arrow 20"/>
            <p:cNvSpPr/>
            <p:nvPr/>
          </p:nvSpPr>
          <p:spPr>
            <a:xfrm rot="1844326">
              <a:off x="4638704" y="35932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844326">
              <a:off x="2962304" y="265511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844326">
              <a:off x="6105496" y="45076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2724208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867400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4267200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5" name="Up Arrow 14"/>
            <p:cNvSpPr/>
            <p:nvPr/>
          </p:nvSpPr>
          <p:spPr>
            <a:xfrm flipV="1">
              <a:off x="7448608" y="5431094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מודל מתמטי פשוט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>
                    <a:cs typeface="הלל" pitchFamily="50" charset="-79"/>
                  </a:rPr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>
                    <a:cs typeface="הלל" pitchFamily="50" charset="-79"/>
                  </a:rPr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>
                    <a:cs typeface="הלל" pitchFamily="50" charset="-79"/>
                  </a:rPr>
                  <a:t> בעל כשירות גבוהה יותר מהאלל המוטנט </a:t>
                </a:r>
                <a:r>
                  <a:rPr lang="en-US" dirty="0" smtClean="0"/>
                  <a:t>B</a:t>
                </a:r>
                <a:endParaRPr lang="en-US" dirty="0">
                  <a:cs typeface="הלל" pitchFamily="50" charset="-79"/>
                </a:endParaRPr>
              </a:p>
              <a:p>
                <a:r>
                  <a:rPr lang="he-IL" dirty="0" smtClean="0">
                    <a:cs typeface="הלל" pitchFamily="50" charset="-79"/>
                  </a:rPr>
                  <a:t>המודל </a:t>
                </a:r>
                <a:r>
                  <a:rPr lang="he-IL" dirty="0" smtClean="0">
                    <a:cs typeface="הלל" pitchFamily="50" charset="-79"/>
                  </a:rPr>
                  <a:t>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dirty="0" smtClean="0">
                    <a:cs typeface="הלל" pitchFamily="50" charset="-79"/>
                  </a:rPr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he-IL" dirty="0" smtClean="0">
                    <a:cs typeface="הלל" pitchFamily="50" charset="-79"/>
                  </a:rPr>
                  <a:t> - מדור לדור:</a:t>
                </a:r>
              </a:p>
              <a:p>
                <a:pPr marL="0" indent="0">
                  <a:buNone/>
                </a:pPr>
                <a:endParaRPr lang="he-IL" dirty="0">
                  <a:cs typeface="הלל" pitchFamily="50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@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𝑡𝑖𝑚𝑒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e-IL" b="0" dirty="0" smtClean="0">
                  <a:cs typeface="הלל" pitchFamily="50" charset="-79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1617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מציאת שיווי משקל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שיווי משקל הוא מצב בו </a:t>
                </a:r>
                <a:r>
                  <a:rPr lang="he-IL" b="1" dirty="0" smtClean="0">
                    <a:cs typeface="הלל" pitchFamily="50" charset="-79"/>
                  </a:rPr>
                  <a:t>אין שינוי מדור לדור</a:t>
                </a:r>
                <a:r>
                  <a:rPr lang="he-IL" dirty="0" smtClean="0">
                    <a:cs typeface="הלל" pitchFamily="50" charset="-79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e-IL" b="0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b="0" dirty="0" smtClean="0">
                    <a:cs typeface="הלל" pitchFamily="50" charset="-79"/>
                  </a:rPr>
                  <a:t>ולכן אנחנו מקבלים:</a:t>
                </a:r>
              </a:p>
              <a:p>
                <a:pPr marL="0" indent="0">
                  <a:buNone/>
                </a:pPr>
                <a:endParaRPr lang="he-IL" b="0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>
                    <a:cs typeface="הלל" pitchFamily="50" charset="-79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:endParaRPr lang="he-IL" b="0" dirty="0" smtClean="0">
                  <a:cs typeface="הלל" pitchFamily="50" charset="-79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l="-1034"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כשירות ממוצעת בשיווי משקל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>
                    <a:solidFill>
                      <a:schemeClr val="tx2"/>
                    </a:solidFill>
                    <a:cs typeface="הלל" pitchFamily="50" charset="-79"/>
                  </a:rPr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כלומר קצב מוטציה גבוה מוביל לכשירות נמוכה...</a:t>
                </a:r>
                <a:endParaRPr lang="he-IL" dirty="0">
                  <a:cs typeface="הלל" pitchFamily="50" charset="-79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370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מי אני?</a:t>
            </a:r>
            <a:endParaRPr lang="he-IL" b="1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he-IL" b="1" dirty="0" smtClean="0">
                <a:cs typeface="הלל" pitchFamily="50" charset="-79"/>
              </a:rPr>
              <a:t>יואב רם</a:t>
            </a:r>
            <a:r>
              <a:rPr lang="he-IL" dirty="0" smtClean="0">
                <a:cs typeface="הלל" pitchFamily="50" charset="-79"/>
              </a:rPr>
              <a:t>, אוגוסט 2002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הייתי כמעט בכל הצוותים... 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מפקד </a:t>
            </a:r>
            <a:r>
              <a:rPr lang="he-IL" dirty="0" smtClean="0">
                <a:cs typeface="הלל" pitchFamily="50" charset="-79"/>
              </a:rPr>
              <a:t>קורס מאי </a:t>
            </a:r>
            <a:r>
              <a:rPr lang="he-IL" dirty="0" smtClean="0">
                <a:cs typeface="הלל" pitchFamily="50" charset="-79"/>
              </a:rPr>
              <a:t>2005</a:t>
            </a:r>
          </a:p>
          <a:p>
            <a:r>
              <a:rPr lang="he-IL" dirty="0">
                <a:cs typeface="הלל" pitchFamily="50" charset="-79"/>
              </a:rPr>
              <a:t>אב לשלושה, מתגורר בפרדס חנה</a:t>
            </a:r>
            <a:endParaRPr lang="en-US" dirty="0"/>
          </a:p>
          <a:p>
            <a:pPr algn="r"/>
            <a:r>
              <a:rPr lang="he-IL" b="1" dirty="0" smtClean="0">
                <a:cs typeface="הלל" pitchFamily="50" charset="-79"/>
              </a:rPr>
              <a:t>תואר ראשון </a:t>
            </a:r>
            <a:r>
              <a:rPr lang="he-IL" dirty="0" smtClean="0">
                <a:cs typeface="הלל" pitchFamily="50" charset="-79"/>
              </a:rPr>
              <a:t>ביולוגיה ומתמטיקה אונ' ת"א 2010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דוקטורט </a:t>
            </a:r>
            <a:r>
              <a:rPr lang="he-IL" dirty="0" smtClean="0">
                <a:cs typeface="הלל" pitchFamily="50" charset="-79"/>
              </a:rPr>
              <a:t>בביולוגיה תיאורטית וחישובית 2016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הוראה</a:t>
            </a:r>
            <a:r>
              <a:rPr lang="he-IL" dirty="0" smtClean="0">
                <a:cs typeface="הלל" pitchFamily="50" charset="-79"/>
              </a:rPr>
              <a:t>: תכנות בפייטון, מדעי המחשב,  אבולוציה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בקרוב:</a:t>
            </a:r>
            <a:r>
              <a:rPr lang="en-US" dirty="0" smtClean="0"/>
              <a:t> </a:t>
            </a:r>
            <a:r>
              <a:rPr lang="he-IL" b="1" dirty="0" smtClean="0">
                <a:cs typeface="הלל" pitchFamily="50" charset="-79"/>
              </a:rPr>
              <a:t>פוסטדוק </a:t>
            </a:r>
            <a:r>
              <a:rPr lang="he-IL" dirty="0" smtClean="0">
                <a:cs typeface="הלל" pitchFamily="50" charset="-79"/>
              </a:rPr>
              <a:t>בסטנפורד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הדרכות פייטון </a:t>
            </a:r>
            <a:r>
              <a:rPr lang="he-IL" dirty="0" smtClean="0">
                <a:cs typeface="הלל" pitchFamily="50" charset="-79"/>
              </a:rPr>
              <a:t>מדעי למהנדסים, אלגוריתמאים וכולם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2</a:t>
            </a:fld>
            <a:endParaRPr lang="he-IL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32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שיווי משקל בין מוטציה לברירה הטבעית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>
                <a:solidFill>
                  <a:schemeClr val="tx2"/>
                </a:solidFill>
                <a:cs typeface="הלל" pitchFamily="50" charset="-79"/>
              </a:rPr>
              <a:t>תוצאות </a:t>
            </a:r>
            <a:r>
              <a:rPr lang="he-IL" b="1" dirty="0">
                <a:solidFill>
                  <a:schemeClr val="tx2"/>
                </a:solidFill>
                <a:cs typeface="הלל" pitchFamily="50" charset="-79"/>
              </a:rPr>
              <a:t>של </a:t>
            </a:r>
            <a:r>
              <a:rPr lang="he-IL" b="1" dirty="0" smtClean="0">
                <a:solidFill>
                  <a:schemeClr val="tx2"/>
                </a:solidFill>
                <a:cs typeface="הלל" pitchFamily="50" charset="-79"/>
              </a:rPr>
              <a:t>סימולציות</a:t>
            </a:r>
            <a:endParaRPr lang="he-IL" b="1" dirty="0">
              <a:solidFill>
                <a:schemeClr val="tx2"/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AutoShape 2" descr="data:image/png;base64,iVBORw0KGgoAAAANSUhEUgAAAfoAAAFwCAYAAABQPrn3AAAABHNCSVQICAgIfAhkiAAAAAlwSFlzAAALEgAACxIB0t1+/AAAIABJREFUeJzt3X9YVPedL/D3mV8MzDCgDAoGgYjeYCWJdQVNwMYtSVtM726zlmv8cVNLGtMk63OfuGuycROj7WZTtUoS3GAs6M0T1w3xxxq3N2mzwU0I2uBWmogGayK/ERAZZfg1MzBn7h8DIwgMgsDMd8779Tx54Mwchu/JJ+Q93/M55zuSy+VygYiIiAKSytcDICIioonDoCciIgpgDHoiIqIAxqAnIiIKYAx6IiKiAMagJyIiCmAab0/+7ne/wyeffILa2lqkpqbi6aefHnbf3/72tzh+/DjsdjsWL16MJ554AhqN++Xb29uRm5uLs2fPwmQyYeXKlUhLS/P8bFlZGfLz89HS0oLZs2fjmWeegdlsHqdDJCIiUi6vM/qpU6di+fLl+Mu//EuvL/LFF1/g/fffx+bNm/Hmm2/iypUreO+99zzP5+fnQ6fTIS8vD+vXr0deXh7q6uoAAFarFTt37sSjjz6K/fv3IyEhAdnZ2eNwaEREROQ16FNSUpCcnIzQ0FCvL/Lpp58iPT0dMTExMBgMWL58OT755BMAgM1mQ0lJCVasWIGgoCAkJiYiOTkZRUVFAIDTp09j5syZWLx4MTQaDTIzM1FdXY3Lly+PzxESEREpmNdT931GWjyvrq4OKSkpnu24uDi0traivb0dzc3NUKvViIqKGvD8+fPnAQC1tbWIj4/3PBcUFISoqCjU1tZixowZQ/6+wsLCWxk2ERFRwEhPTx/Tz91S0EuS5PV5m82GkJAQz3ZwcLDncZvN5tnuo9frYbPZPPuEhYUNeD44ONjz/HC+lKPw04VDvxEgIiIKJKWlpWP+2Vu66n6kGb1er0dXV5dnu7Oz0/P4zc/1Pd8X/sHBwV6fH05zu+NWhk5+qLi42NdDoDFi7cTG+inTLQX9SDP6mTNnoqqqyrNdXV2NsLAwGI1GREdHw+l0orGxccDzM2fOBADExMQM+FmbzYampibExMR4/Z3NHd23MnQiIiJF8xr0sizD4XDA6XRClmV0d3dDluVB+33nO9/BiRMnUFdXh/b2dhw5csRzpb5er8eiRYtQUFAAu92OCxcu4MyZM1iyZAkA9wV/tbW1KCkpgcPhwOHDhxEfHz9sf77PVQa9sPrfWkliYe3Exvopk+TtY2oPHTqEw4cPD3gsMzMTS5cuxYYNG5CdnY2IiAgA7vvo33//fTgcjhHvo1+1ahVSU1M9r1lWVoZ9+/ahubkZc+bMGfE++sLCQrz8pQrH19474tkGIiIi0ZWWlo75YjyvQe+vCgsL8cp5DfZnfgsm/S1dT0h+pLi4mDMLQbF2YmP9xHU7QS/sErjmEC379ERERCMQN+gNOjR38Mp7EXFGIS7WTmysnzIJG/SRRi0vyCMiIhqBuEFv0OEqZ/RC4r284mLtxMb6KZOwQW82sEdPREQ0EmGDPtKgZY9eUOwTiou1Exvrp0zCBr3ZoENzO2f0RERE3ggb9JEGLa52OEZch5/8D/uE4mLtxMb6KZOwQR+sVUOrVqHN7vT1UIiIiPyWsEEP8II8UbFPKC7WTmysnzIJHfR9p++JiIhoaIIHvY6L5giIfUJxsXZiY/2USeigN/MWOyIiIq8ED3ode/QCYp9QXKyd2Fg/ZRI66LnePRERkXdiB30IP8FOROwTiou1Exvrp0xCB33f7XVcNIeIiGhoQgd9iE4NjUpCu4OL5oiEfUJxsXZiY/2USeigB7hoDhERkTfCBz0XzREP+4TiYu3ExvopUwAEPW+xIyIiGo7wQW82aNHczhm9SNgnFBdrJzbWT5mED3oug0tERDS8AAh6LpojGvYJxcXaiY31Uybhg57r3RMREQ0vAIJex0VzBMM+obhYO7GxfsokfNAbdGqoJKCDi+YQERENInzQA7zFTjTsE4qLtRMb66dMARH0XB2PiIhoaAER9JFGHVfHEwj7hOJi7cTG+ilTYAQ9Z/RERERDCoigN4dwvXuRsE8oLtZObKyfMgVE0EcaeTEeERHRUAIi6LlojljYJxQXayc21k+ZAiLoIw06NLdz0RwiIqKbBUTQ9y2a09kt+3oodAvYJxQXayc21k+ZAiLogd6lcPlxtURERAMEUNDzFjtRsE8oLtZObKyfMgVM0Ls/rpYzeiIiov4CKOh5i50o2CcUF2snNtZPmQIm6HmLHRER0WABE/SRBh2uckYvBPYJxcXaiY31U6YACnpejEdERHSzwAl6foKdMNgnFBdrJzbWT5kCJuhDtCq4AHQ4nL4eChERkd/QjLRDe3s7cnNzcfbsWZhMJqxcuXLIPk93dzcOHjyIU6dOweFwIC0tDWvXroVarQYA1NXVIT8/H5WVlTCZTFizZg1SUlI8P3/69Gm8++67aGlpQUREBFauXInk5ORbPhBJkjwX5Bl0wbf8czT52CcUF2snNtZPmUac0efn50On0yEvLw/r169HXl4e6urqBu137NgxVFRUYNeuXXj99ddRUVGBo0ePAgCcTid27NiBhQsXYv/+/Vi3bh1ycnLQ0NAAAGhtbUVOTg4ee+wxvP3221izZg3eeOMNWK3WUR0ML8gjIiIayGvQ22w2lJSUYMWKFQgKCkJiYiKSk5NRVFQ0aN/S0lJkZGTAYDDAZDIhIyMDJ06cAADU19fj2rVrePjhhyFJEpKSkpCYmOh5ncbGRuj1esyfPx8AsGDBAgQFBaGpqWlUB+NeNIdB7+/YJxQXayc21k+ZvAZ9Q0MD1Go1oqKiPI/FxcWhtrZ2yP37f3qcy+WCxWJBV1fXkPvKsux5nbi4OKhUKpw5cwayLOP06dPQarWIi4sb1cGYDTreS09ERNSP1x69zWZDcPDAfrder4fNZhu07/z58/HBBx9g3rx5kGUZH374IQDAbrdjxowZCAsLw/Hjx7Fs2TKcP38e5eXlSEpK8rzmunXr8Nprr6GnpwcajQYbNmyATqcbdmzFxcWeflPfu9RIcyIuNHd6tm9+ntv+sd33mL+Mh9u3vp2WluZX4+E266eU7ZCQEIyV5PLyIe6VlZXYvHkz3nnnHc9jx48fR3l5OZ5//vkB+zocDhw4cMAzG09PT8d7772HgwcPAgBqamqwb98+1NbWIiEhAaGhodDpdHjyySdRUVGBbdu24fnnn8esWbNw6dIlbN++HS+88ALi4+MHjauwsBALFiwY9PjpWiuOnb+Cf/7B7LH++yAiIvI7paWlSE9PH9PPej11Hx0dDafTicbGRs9j1dXViI2NHbSvTqdDVlYW9uzZg5ycHBiNRiQkJHiej42NxZYtW5Cfn49NmzahqanJ8/y5c+cwZ84czJo1CwCQkJCA2bNno6ysbFQHE2nQormdPXp/xz6huFg7sbF+yuQ16PV6PRYtWoSCggLY7XZcuHABZ86cwZIlSwbta7FYYLFY4HK5cPHiRRw5cgSZmZme52tqauBwOGC323H8+HG0trZi6dKlANw9+vLyclRVVQFwn0m4cOHCqHv0kVzvnoiIaIAR76N//PHHkZubi5/97GcwmUx44oknEBMTg6tXr2LDhg3Izs5GREQEmpqasHv3blitVpjNZqxevRr33HOP53WKiopQWFgIp9OJuXPn4sUXX4RG4/719957L/76r/8aO3fuRGtrK8LCwvDII48M+PlbYdCpIbvci+YYdOpR/qugycJ7ecXF2omN9VMmrz16fzVcjx4AHj/0FTY/eCfipnDRHCIiCgwT1qMXERfN8X/sE4qLtRMb66dMARf0Zn6KHRERkUeABj0vyPNn7BOKi7UTG+unTAEX9O6Pq+WMnoiICAjEoDdo+bn0fo59QnGxdmJj/ZQp4ILebNDhCmf0REREAAIw6PkJdv6PfUJxsXZiY/2UKeCC3qhTo0d2odPh9PVQiIiIfC7ggl6SJM7q/Rz7hOJi7cTG+ilTwAU94F40p7mTF+QREREFZNCb+Sl2fo19QnGxdmJj/ZQpIIOet9gRERG5BWjQc9Ecf8Y+obhYO7GxfsoUkEHPZXCJiIjcAjTodfxgGz/GPqG4WDuxsX7KFJBBz9vriIiI3AIy6EOD1Oh2yujq5qI5/oh9QnGxdmJj/ZQpIINekiSeviciIkKABj0ARBp5i52/Yp9QXKyd2Fg/ZQrcoOeMnoiIKHCD3swL8vwW+4TiYu3ExvopU8AGvXtGz1P3RESkbAEb9Fzv3n+xTygu1k5srJ8yBWzQc717IiKigA56Ha52ckbvj9gnFBdrJzbWT5kCNuhDg9Sw98iwcdEcIiJSsIANei6a47/YJxQXayc21k+ZAjboAa55T0REFPBBz1vs/A/7hOJi7cTG+ilTQAc9T90TEZHSBXTQ8xY7/8Q+obhYO7GxfsoU4EHPGT0RESlbQAe9mTN6v8Q+obhYO7GxfsoU0EEfaeSMnoiIlC2gg97Ut2hOj+zroVA/7BOKi7UTG+unTAEd9O5Fc3j6noiIlCuggx7oXfOep+/9CvuE4mLtxMb6KVPAB73ZoMWVds7oiYhImRQQ9JzR+xv2CcXF2omN9VOmgA/6SIOWH1dLRESKpYCg16GZp+79CvuE4mLtxMb6KVPAB73ZoOW99EREpFgBH/Rc797/sE8oLtZObKyfMgV80IfpNejiojlERKRQAR/0kiTBHKJFC2f1foN9QnGxdmJj/ZQp4IMe4Jr3RESkXJqRdmhvb0dubi7Onj0Lk8mElStXDtnn6e7uxsGDB3Hq1Ck4HA6kpaVh7dq1UKvVAIC6ujrk5+ejsrISJpMJa9asQUpKiufn7XY73nnnHfzhD3+A0+lEXFwctm7dOi4HaQ7hBXn+hH1CcbF2YmP9lGnEoM/Pz4dOp0NeXh4qKyvxq1/9CvHx8YiJiRmw37Fjx1BRUYFdu3bB6XRi27ZtOHr0KDIzM+F0OrFjxw5873vfw+bNm3H+/Hls27YN27dvR3R0NABg7969kGUZr732GoxGI6qqqsbtIHlBHhERKZXXU/c2mw0lJSVYsWIFgoKCkJiYiOTkZBQVFQ3at7S0FBkZGTAYDDCZTMjIyMCJEycAAPX19bh27RoefvhhSJKEpKQkJCYmel6nvr4ef/zjH/Hkk08iNDQUkiThzjvvHLeDjDRydTx/wj6huFg7sbF+yuR1Rt/Q0AC1Wo2oqCjPY3FxcTh//vyQ+7tcrgHfWywWdHV1DbmvLMuoq6sDAHzzzTeIjIxEQUEBioqKMGXKFGRmZmLRokWjPqChmA1a/HeddVxei4iISCQjzuiDg4MHPKbX62Gz2QbtO3/+fHzwwQewWq24fv06PvzwQwDu3vuMGTMQFhaG48ePo6enB19++SXKy8tht9sBAC0tLaitrYXBYMDevXuRlZWFf/mXf0F9ff2wY+v/zrS4uNjrdt3XX6G66dot78/tid3ue8xfxsPtW99OS0vzq/Fwm/VT2vZYSK7+0/CbVFZWYvPmzXjnnXc8jx0/fhzl5eV4/vnnB+zrcDhw4MABnD59GlqtFunp6Xjvvfdw8OBBAEBNTQ327duH2tpaJCQkIDQ0FDqdDk8++SR++9vf4uDBgzhw4ABUKvd7j23btuHuu+/GsmXLBo2rsLAQCxYsuOWDvN7VjSeOXMChNXff8s8QERH5i9LSUqSnp4/pZ73O6KOjo+F0OtHY2Oh5rLq6GrGxsYP21el0yMrKwp49e5CTkwOj0YiEhATP87GxsdiyZQvy8/OxadMmNDU1eZ6Pi4sb8vdLkjSmg7qZSa9Bp8MJOxfN8Qu3++6UfIe1Exvrp0xeg16v12PRokUoKCiA3W7HhQsXcObMGSxZsmTQvhaLBRaLBS6XCxcvXsSRI0eQmZnpeb6mpgYOhwN2ux3Hjx9Ha2srli5dCgD41re+BbPZjH//93+H0+nEhQsX8NVXX+Hee+8dn4OUJEQYtLwgj4iIFMfrqXtg8H30q1atQmpqKq5evYoNGzYgOzsbERERKC8vx+7du2G1WmE2m7F8+fIB92weOHAAhYWFcDqdmDt3LrKysjB9+nTP83V1ddizZw+qq6sxbdo0PProo0hOTh5yTKM9dQ8Af/fbr/HYX0Th3ujQUf0cERGRr93OqfsRg94fjSXof/VfVVgYY8KDc6ZO0KiIiIgmxoT16AOJmYvm+A32CcXF2omN9VMmxQR9pIHr3RMRkfIoJujNBi2aOaP3C1xvW1ysndhYP2VSTNBHGrgMLhERKY9ygt7IT7DzF+wTiou1Exvrp0yKCfqw3kVzHFw0h4iIFEQxQa+SJEwN0eJqJ2f1vsY+obhYO7GxfsqkmKAHgGlG3mJHRETKoqigN/MWO7/APqG4WDuxsX7KpLCg5wV5RESkLIoKevctdjx172vsE4qLtRMb66dMCgt6LZrbOaMnIiLlUFTQc717/8A+obhYO7GxfsqkqKCPNOhwhT16IiJSEEUFfXiwBh1cNMfn2CcUF2snNtZPmRQV9CpJQkSIFi1cNIeIiBRCUUEP9F6Qxz69T7FPKC7WTmysnzIpLui5aA4RESmJ4oI+0qDlx9X6GPuE4mLtxMb6KZPygt7IU/dERKQcigt6c4iOM3ofY59QXKyd2Fg/ZVJe0PNiPCIiUhDFBX2kUcdlcH2MfUJxsXZiY/2USXFBH67XoN3hhMPJRXOIiCjwKS7o1SoJU0M0sHDRHJ9hn1BcrJ3YWD9lUlzQA71r3vP0PRERKYAig56fYudb7BOKi7UTG+unTIoM+kgDb7EjIiJlUGjQ8xY7X2KfUFysndhYP2VSZNBzvXsiIlIKRQY917v3LfYJxcXaiY31UyaFBr2Op+6JiEgRFBn04cEatNmd6OaiOT7BPqG4WDuxsX7KpMig71s0p4WL5hARUYBTZNADvCDPl9gnFBdrJzbWT5kUG/SRIVw0h4iIAp9yg97IGb2vsE8oLtZObKyfMik26M0GLT+uloiIAp6ig/5qJ0/d+wL7hOJi7cTG+imTYoN+Gte7JyIiBVBs0LtP3XNG7wvsE4qLtRMb66dMig36KcFaWLloDhERBTjFBr1aJWFKsAaWzh5fD0Vx2CcUF2snNtZPmRQb9ADXvCciosCn6KA381PsfIJ9QnGxdmJj/ZRJ0UHPGT0REQU6zUg7tLe3Izc3F2fPnoXJZMLKlSuH7PN0d3fj4MGDOHXqFBwOB9LS0rB27Vqo1WoAQF1dHfLz81FZWQmTyYQ1a9YgJSVl0OscPnwYhw4dwksvvYSkpKRxOMThmQ1aNPHK+0nHPqG4WDuxsX7KNOKMPj8/HzqdDnl5eVi/fj3y8vJQV1c3aL9jx46hoqICu3btwuuvv46KigocPXoUAOB0OrFjxw4sXLgQ+/fvx7p165CTk4OGhoYBr9HY2IjPP/8cU6ZMGafD8y7SwPXuiYgosHkNepvNhpKSEqxYsQJBQUFITExEcnIyioqKBu1bWlqKjIwMGAwGmEwmZGRk4MSJEwCA+vp6XLt2DQ8//DAkSUJSUhISExMHvc6+ffuwevVqz1mAicb17n2DfUJxsXZiY/2Uyeup+4aGBqjVakRFRXkei4uLw/nz54fc3+VyDfjeYrGgq6tryH1lWUZtba1n+w9/+AO0Wi2+/e1v39LAi4uLPaeh+v7jHe32Xd9OQXOHY8w/z+2xbZeVlfnVeLjNbW5z29+3Q0JCMFaSq38636S8vBzZ2dnYu3ev57GPP/4YJ0+exMsvvzxg34KCApw7dw4bN26ELMvYvn07Ll26hLfeegtGoxHPPvssHnroISxbtgznz5/Htm3bkJSUhE2bNqGrqwv/8A//gJdeeglmsxnPPPMMnnrqqWF79IWFhViwYMGYD7qPU3bhf/7fL3F87b3QqKTbfj0iIqKJUFpaivT09DH9rNcZvV6vHzQj7+zshF6vH7TvI488go6ODjz33HPQarVIT09HVVUVwsPDAQAbN27Evn378P777yMhIQH33XcfdDodAODQoUNYsmQJzGaz5/W8vP8YNzcWzenGNKNuwn8fERHRZPMa9NHR0XA6nWhsbPScvq+urkZsbOygfXU6HbKyspCVlQXAPfNPSEjwPB8bG4stW7Z4tl988UUsXboUAHDu3Dm0tLTgo48+AgBYrVZkZ2fjRz/6Ef7qr/7qtg5wJH1r3jPoJ0//tguJhbUTG+unTCPO6BctWoSCggL8/Oc/R2VlJc6cOYN/+qd/GrSvxWIBAEyZMgVff/01jhw5gqeeesrzfE1NDaKiouByufD73/8era2tnqDfvHkznE4nAPdM/oUXXsBPfvITzJ8/f7yOc1hmgw7Nnbwgj4iIAtOI99E//vjjyM3Nxc9+9jOYTCY88cQTiImJwdWrV7FhwwZkZ2cjIiICTU1N2L17N6xWK8xmM1avXo177rnH8zpFRUUoLCyE0+nE3Llz8eKLL0Kjcf96o9E44HeqVCoYjcYhWwTjjbfYTT7OKMTF2omN9VMmrxfj+avxuhgPAI6UXcGVdgeeui9mXF6PiIhovN3OxXiKXgIX4Hr3vsB7ecXF2omN9VMmxQc917snIqJApvigNxu0XB1vkrFPKC7WTmysnzIpPugjQrRotfWgRxbuUgUiIqIRKT7o1SoJ4Xr3ojk0OdgnFBdrJzbWT5kUH/RA3+l79umJiCjwMOjhviCPV95PHvYJxcXaiY31UyYGPYBII2+xIyKiwMSgB0/dTzb2CcXF2omN9VMmBj1617vnjJ6IiAIQgx5c736ysU8oLtZObKyfMjHo0bs6Xjtn9EREFHgY9ACmhmhx3dYDJxfNmRTsE4qLtRMb66dMDHoAGpWEML0Gli7O6omIKLAw6HuZDVqevp8k7BOKi7UTG+unTAz6Xrwgj4iIAhGDvlckb7GbNOwTiou1Exvrp0wM+l5cNIeIiAIRg74X17ufPOwTiou1Exvrp0wM+l6RnNETEVEAYtD3MnNGP2nYJxQXayc21k+ZGPS9IgxaXOviojlERBRYGPS9NCoJJr2ai+ZMAvYJxcXaiY31UyYGfT+8II+IiAINg74f3mI3OdgnFBdrJzbWT5kY9P3wU+yIiCjQMOj7MRu0PHU/CdgnFBdrJzbWT5kY9P1wvXsiIgo0DPp+phl0uNxm9/UwAh77hOJi7cTG+ikTg76fOZEhuGx14BpvsSMiogDBoO9Hp1ZhYUwoTlW3+nooAY19QnGxdmJj/ZSJQX+TtPhwnKq67uthEBERjQsG/U2SY0w439SBDofT10MJWOwTiou1Exvrp0wM+puE6NS4O8qI07U8fU9EROJj0A8hNT4cJ6sY9BOFfUJxsXZiY/2UiUE/hMWxJpypb4OjR/b1UIiIiG4Lg34I4cFazJoajNL6Nl8PJSCxTygu1k5srJ8yMeiHkRofhpPVvPqeiIjExqAfxv1xYfi8xgqn7PL1UAIO+4TiYu3ExvopE4N+GFGhQYg0aHGuqd3XQyEiIhozBr0XvPp+YrBPKC7WTmysnzIx6L1IjQ/DqerrcLl4+p6IiMTEoPciLlwPrUqFr1u6fD2UgMI+obhYO7GxfsrEoPdCkiT3rJ5r3xMRkaAY9CNgn378sU8oLtZObKyfMjHoR3BXZAjaHD2oa7X5eihERESjphlph/b2duTm5uLs2bMwmUxYuXLlkH2e7u5uHDx4EKdOnYLD4UBaWhrWrl0LtVoNAKirq0N+fj4qKythMpmwZs0apKSkAAAuXryIgoICVFZWQqVSYd68efjpT3+K8PDwcT7c0VNJElLj3LP6FffqfT2cgMA+obhYO7Gxfso04ow+Pz8fOp0OeXl5WL9+PfLy8lBXVzdov2PHjqGiogK7du3C66+/joqKChw9ehQA4HQ6sWPHDixcuBD79+/HunXrkJOTg4aGBgBAZ2cnHnroIbz55pt48803odfr8eabb47zoY7d/fFhKGafnoiIBOQ16G02G0pKSrBixQoEBQUhMTERycnJKCoqGrRvaWkpMjIyYDAYYDKZkJGRgRMnTgAA6uvrce3aNTz88MOQJAlJSUlITEz0vM78+fOxePFi6PV66HQ6fP/738ef//znCTjcsbk3OhSXrXZc7XD4eigBgX1CcbF2YmP9lMlr0Dc0NECtViMqKsrzWFxcHGpra4fcv//95i6XCxaLBV1dQ9+aJsvysK9TXl6OmTNneh14//9gi4uLJ3T781MnER9kx6nq1kn5fYG+XVZW5lfj4Ta3uc1tUbbHQnJ5WQ2mvLwc2dnZ2Lt3r+exjz/+GCdPnsTLL788YN+CggKcO3cOGzduhCzL2L59Oy5duoS33noLRqMRzz77LB566CEsW7YM58+fx7Zt25CUlIRNmzYNeJ3q6mps3boVzz33HBITE4ccV2FhIRYsWHA7xz1qxZXX8R/lV7Ft2exJ/b1ERESlpaVIT08f0896vRhPr9cPmpF3dnZCrx98UdojjzyCjo4OPPfcc9BqtUhPT0dVVZXngrqNGzdi3759eP/995GQkID77rsPOp1uwGs0Njbi1VdfxU9/+tNhQ95XFsaE4tdF1bDaemDSj3gNIxERkV/weuo+OjoaTqcTjY2Nnseqq6sRGxs7aF+dToesrCzs2bMHOTk5MBqNSEhI8DwfGxuLLVu2ID8/H5s2bUJTU9OA55ubm/HLX/4SP/7xj7FkyZLxOLZxpdeqMX9GKEpqrb4eivBu9zQU+Q5rJzbWT5m8Br1er8eiRYtQUFAAu92OCxcu4MyZM0MGscVigcVigcvlwsWLF3HkyBFkZmZ6nq+pqYHD4YDdbsfx48fR2tqKpUuXen72F7/4BX7wgx/gwQcfHN8jHEfuxXN49T0REYnDa48eGHwf/apVq5CamoqrV69iw4YNyM7ORkREBMrLy7F7925YrVaYzWYsX758wD2bBw4cQGFhIZxOJ+bOnYusrCxMnz4dAHDo0CEcPnwYQUFBNwYmSXj77beHHJMvevQAYLX14LGC83h39d3Qa7jWEBERTY7b6dGPGPT+yFdBDwDPf/AN/upbZqTG+34xHyIiUoYffAzVAAAZSklEQVTbCXpOS0cpNT6Mp+9vE/uE4mLtxMb6KRODfpTujwtDSa0VPbJwJ0KIiEiBGPSjZDboMMMUhC8b2nw9FGFxvW1xsXZiY/2UiUE/Bqnx4TjFj64lIiIBMOjHIDUuDCerr0MW7zpGv8A+obhYO7GxfsrEoB+DmeF6hOo0+HNzp6+HQkRE5BWDfox49f3YsU8oLtZObKyfMjHox+j++HCcrGqFgMsQEBGRgjDox2hORDC6ZRnV122+Hopw2CcUF2snNtZPmRj0YyRJEu6Pc8/qiYiI/BWD/jakxofhFPv0o8Y+obhYO7GxfsrEoL8NSdONuNLRjaY2h6+HQkRENCQG/W1QqyQsjjXhVDVn9aPBPqG4WDuxsX7KxKC/Talx4Shmn56IiPwUg/42LbgjFJdaOnG9q9vXQxEG+4TiYu3ExvopE4P+Nuk0KiyMMeHzGquvh0JERDQIg34ccJW80WGfUFysndhYP2Vi0I+DlJlhKGtsR6fD6euhEBERDcCgHwcGnRrzphvw33U8fX8r2CcUF2snNtZPmRj046Rv7XsiIiJ/wqAfJ/fHheGPdVY4nLKvh+L32CcUF2snNtZPmRj042RKsBZxU/T44nK7r4dCRETkwaAfR1z7/tawTygu1k5srJ8yMejHUWpcOE5Vt8Ip8zPqiYjIPzDox1G0KQhTQzQov9Lh66H4NfYJxcXaiY31UyYG/ThLjQ9HMU/fExGRn2DQj7PU3tvsXC6evh8O+4TiYu3ExvopE4N+nN05RQ+VBFRYunw9FCIiIgb9eJMkyTOrp6GxTygu1k5srJ8yMegnQGocP+SGiIj8A4N+AsydbsB1Ww8uW+2+HopfYp9QXKyd2Fg/ZWLQTwCVJOE+zuqJiMgPMOgnSGpcOE5Ws08/FPYJxcXaiY31UyYG/QSZP8OImms2WDq7fT0UIiJSMAb9BNGqVUieacIfOKsfhH1CcbF2YmP9lIlBP4FS48Nwspp9eiIi8h0G/QRKjjHhq6YOtNt7fD0Uv8I+obhYO7GxfsrEoJ9AwVo17ok2oqTW6uuhEBGRQjHoJ1hqfDhOcZW8AdgnFBdrJzbWT5kY9BNscWwYztRbYe+RfT0UIiJSIAb9BAvTazDHHILS+jZfD8VvsE8oLtZObKyfMjHoJ0FqPFfJIyIi32DQT4L748LxeU0rup08fQ+wTygy1k5srJ8yMegnwTSjDndHG5H7eT1cLpevh0NERArCoJ8kf/+dOJxrbMfxr676eig+xz6huFg7sbF+ysSgnyQGnRq/+N4s/NsXjThTx/vqiYhockiuEc4lt7e3Izc3F2fPnoXJZMLKlSuH7PN0d3fj4MGDOHXqFBwOB9LS0rB27Vqo1WoAQF1dHfLz81FZWQmTyYQ1a9YgJSXF8/NlZWXIz89HS0sLZs+ejWeeeQZms3nIMRUWFmLBggW3c9w+c66xHVs/rsTOH85BbLje18MhIiIBlJaWIj09fUw/O+KMPj8/HzqdDnl5eVi/fj3y8vJQV1c3aL9jx46hoqICu3btwuuvv46KigocPXoUAOB0OrFjxw4sXLgQ+/fvx7p165CTk4OGhgYAgNVqxc6dO/Hoo49i//79SEhIQHZ29pgOyN8lRRnxRMoMbP6oAlYbl8YlIqKJ5TXobTYbSkpKsGLFCgQFBSExMRHJyckoKioatG9paSkyMjJgMBhgMpmQkZGBEydOAADq6+tx7do1PPzww5AkCUlJSUhMTPS8zunTpzFz5kwsXrwYGo0GmZmZqK6uxuXLlyfgkH3ve/8jAqnxYfhlYaUir8Rnn1BcrJ3YWD9l8hr0DQ0NUKvViIqK8jwWFxeH2traIffv3wVwuVywWCzo6uoacl9Zlj1nBmpraxEfH+95LigoCFFRUcP+HmDgf7DFxcXCbd9lr0SwVoV/OVWHzz7z/Xgmc7usrMyvxsNtbnOb26Jsj4XXHn15eTmys7Oxd+9ez2Mff/wxTp48iZdffnnAvgUFBTh37hw2btwIWZaxfft2XLp0CW+99RaMRiOeffZZPPTQQ1i2bBnOnz+Pbdu2ISkpCZs2bcKePXtgMpmwatUqz+u99NJLePDBB/HAAw8MGpfIPfr+Oh1OPPsfF/GDuyLwSNI0Xw+HiIj81O306DXentTr9YNm5J2dndDrB19E9sgjj6CjowPPPfcctFot0tPTUVVVhfDwcADAxo0bsW/fPrz//vtISEjAfffdB51O5/X3BAcHj+mgRBGiU+MX30vA//mPPyMmTI/kmSZfD4mIiAKM11P30dHRcDqdaGxs9DxWXV2N2NjYQfvqdDpkZWVhz549yMnJgdFoREJCguf52NhYbNmyBfn5+di0aROampo8z8fExKCqqsqzr81mQ1NTE2JiYm73+Pze9FAdXvrundj+aTWqrw3d5gg0t3sainyHtRMb66dMXoNer9dj0aJFKCgogN1ux4ULF3DmzBksWbJk0L4WiwUWiwUulwsXL17EkSNHkJmZ6Xm+pqYGDocDdrsdx48fR2trK5YuXQoASElJQW1tLUpKSuBwOHD48GHEx8djxowZ43u0fmpelBHrFt2BzR9VoJVX4hMR0Tga9X30q1atQmpqKq5evYoNGzYgOzsbERERKC8vx+7du2G1WmE2m7F8+fIB99sfOHAAhYWFcDqdmDt3LrKysjB9+nTP82VlZdi3bx+am5sxZ86cgL2P3pv80/X46konfpWRAK2aaxkREZHb7fToRwx6fxSoQS+7XPjFx5Uw6TV4Nm0mJEny9ZCIiMgPTOiCOTR5VJKE55fG4WJzJ46ea/b1cCYM+4TiYu3ExvopE4PezwRr3WviHyprQklNq6+HQ0REgmPQ+6FpRh02p8/Cr4tqUBWAV+LzM7HFxdqJjfVTJga9n/rWdAN+vth9Jf71rm5fD4eIiATFoPdj6bOnYumsKfjFx5VwBNCa+OwTiou1Exvrp0wMej+3dmE0THoNck7WQsAbJIiIyMcY9H6u70r8b1q6cOTcFV8PZ1ywTygu1k5srJ8yMegFEKxVY+tDs3CkrBmf80p8IiIaBQa9IKYZddj84J3YWVSDSovYV+KzTygu1k5srJ8yMegFMneaAU/xSnwiIhoFBr1gvjt7KtJnT8FWga/EZ59QXKyd2Fg/ZWLQC+ixv4jGlGANXi/mlfhEROQdg15AKknCcw/EodLShUNnxbsSn31CcbF2YmP9lIlBLyi9Vo2t35uFfz/fjH3/fRmVli7O7omIaBB+TK3g6lpt+H/lLfis6hqC1CosuTMcS+4Mx6ypwfyYWyKiAHE7H1OrGeex0CSLCdPjycV3YN2iGbh4tRNFldex9eNKqCRgSXw4ltw5BXPMDH0iIqXiqfsAIUkS7oo04ImUO/D2//oW/vG7d0KSJPzzf1XhsYKv8JuSely40uEXp/fZJxQXayc21k+ZOKMPQJIkYY45BHPMIfjpwmhUWGz4rPIadnxaDVuP7D69Hx+OudMNUHGmT0QU0NijVxCXy4Xq6zZ8Vnkdn1VeR5vdibR4d09/3nQD1CqGPhGRP2KPnm6JJEmInxKM+CnB+N8LolFz3Ybiyut48w91uNbV7Qn9u6OMDH0iogDBHr2CxYbrserbUdjzN4nY9cM5iDTq8JvT9Xj04Dm8VlyDM/VWOOXxP+HDPqG4WDuxsX7KxBk9AQDuCNPj0Xv1ePTe6Whss+Ozyuv4v39sQGNbNdLiw/DArCmc6RMRCYg9evKqsc2OTyuuo6jiGq52uk/vPzBrCnv6RCQce4+MLy634fOaVvyxrg1qlYRpRi0iDTpMM+oQaej73v01RKf29ZA92KOnCRMVGoQV907Hinuno77VhqLenv51Wze+c+cUPHAnr94nIv/V0tmNkppWfF7TirMN7ZhtDsHiWBN+NC8SKknClQ4Hmtu70dzhQPmVDhS1X0dzhwNX2h3QqlWINGjdbwJ63whM6/c1IkQLrdr/O+AMerpld4TpsXJ+FFbOj0JN79X7r52sRafDiSV3hmPprCm4KzJkxMV5iouL+Sla48TeI+NKu/t/Sk29X6+0O3Cloxv2Hhkqyf3ZCO5/3N9LEqDu933/52587754UyUB6n77NTY2IPaOOxCsVUGvVSFEq3Z/r1EhWKtCsFaNYI37ub7vtWpp0hZscsoudMsudDtlOJw3vvaduPScvux3HtM1+CG4htix77GbT4He/O9M3e/f3VD/jiUAapX7q0olQdX7VcKN1xhJ/+NxDXUsLtegY3UBOHXqFJYuSQ3oBbRcLhe+aenC573h3tjmwMIYE5bOmoK//04cTPqBsTczXD/s67TZnb2h3+0J/9O1Vlxpd6C5wwFLZw9MQWpEGnWYZtAhsvdMwN1RRvyPyJDJONxbwqCnMYkN12P1t6Ow+ttRqLrWhaKK69jxaTUcThe+MyscD3BFvtvW9z8ad3D3hnlbtyfUm9od6Ox2emYX043u04/zZ4RimlEHvUYFp8sF2eV+LdkFyEN8dbkwxH69+8guyABk2R0cjhYZU0I0sPfIuN7VgwarHV3dMmw9Mrq6ZXR1O9HVI8PW73un7PKEft8bhJvfEIRoVdCpVXDKLjicMrqd/b+60C0P8Vi/MO+WXXD0yJBdgFYtQad2v8HQqiVoVaoBbSZp0Dc3vu3/X6s0xI59j/U94uqtk9PlDlx5mH/fN/YZ/LinDnD/e5cG/O7h32D0H5001LH0vqno/6Ash2Db118gNEiD0CB17z/u7406DUz6gY/deM79vb+26+w9Mv50uQ0lNa0oqbEiSKPC4tgwrFt0B+ZNN0IzhnFLkgSTXgOTXoOEiKH3ccouWLq6e4O/G83tDjS2ORARYveroGePnsaNy+VC5TUbiiqu4ZOK6wBc7tP7s7j2fh/Z5UKP0z3r7JFdsPfInplCU3v3oNm5BLgDPNQ9Y+j7vi/UpwRr/L5t0iO7YOsN/a5u95uAzm6n+81Aj7P3DYIMe48MjVqCTi1Bq1ZBq5Kg07i/atWq3sdvhLgnzFU3vteoJu/swURw3RT4ffq/wbjd4+uRXWi398Bqd6LN3oN2uxNtvd8P/bV3P4cTeo0KoUEamPq/Cej9PkyvQYRBi6nBWkSEaBERooFeO3E97paObpTUDj4lv2hm2LCzdJHdTo+eQU8TwuVy4VJLFz6tuIZPK69Do5LwnTvdF/LFT9GPy/+Mh5qlOnsDtFu+EajOfts9snzjMad7356bvu+R5QFh3P/7bqc8YP/u3tnmwH16f8+AfVzoccpwutAbXO5Q0qlViDBoMb3fjHx6bz9wulELYxBPupF/kF0udDqcN8Lf0ftGwOb+et3WA0tnN1o6uz1fNSppYPj3fW9wb/d9r9eM3Oce6pT8X9xhwuJYExbGmAadkg80vBiP/I4kSZhtDsFscwiykns/cKfiOl766BK67XaYTQY4B51KdsEpD3162SkPfeq5r6+pUrn7yxqV+x+tSoK6X6BqVRI0agkalerGPuob+2t6n9eqevfpN1M0aG+8lk6tGrDvjddwzzgHPnfjd+nUEjRqlad/KypeXyG226mfSpJgDNLAGKRB9C3s73K50O5wekK/pbMHLZ3daGp34KsrHQPeEOjUKkwN0QwI/4gQLaaGaKGRJPyx3oqSGiv043BKXokY9DTh+j5w565IA36WMgNHC0/h7nvn9gto9/9E+i4QU0kSVKqbH+v9qrpxgditXrhERJNPkqTe0/saxE0JHna/vmtRLF29bwg6umHp6kGD1YHzjR2w9ciYP8OI7ctmB+Qp+cnAoKdJJUkSlj+Y6uth0BhxNi82f6xf/4ve4r28IaCx8/8bAImIiGjMGPQ06bjetrhYO7GxfsrEoCciIgpgDHqadP7YJ6Rbw9qJjfVTJgY9ERFRAGPQ06Rjn1BcrJ3YWD9lYtATEREFMAY9TTr2CcXF2omN9VMmBj0REVEAY9DTpGOfUFysndhYP2Vi0BMREQUwBj1NOvYJxcXaiY31UyYGPRERUQBj0NOkY59QXKyd2Fg/ZRrxY2rb29uRm5uLs2fPwmQyYeXKlUOe/unu7sbBgwdx6tQpOBwOpKWlYe3atVCr1QCAlpYW5OXl4c9//jM0Gg0WL16MtWvXQqVyv9c4ffo03n33XbS0tCAiIgIrV65EcnLyOB8uERGRsow4o8/Pz4dOp0NeXh7Wr1+PvLw81NXVDdrv2LFjqKiowK5du/D666+joqICR48e9Ty/f/9+hIaGYu/evdi+fTu++uor/P73vwcAtLa2IicnB4899hjefvttrFmzBm+88QasVus4Hir5C/YJxcXaiY31UyavQW+z2VBSUoIVK1YgKCgIiYmJSE5ORlFR0aB9S0tLkZGRAYPBAJPJhIyMDJw4ccLzfG1tLe6//35oNBqEh4dj/vz5njcMjY2N0Ov1mD9/PgBgwYIFCAoKQlNT03geKxERkeJ4DfqGhgao1WpERUV5HouLi0Ntbe2Q+7tcrgHfWywWdHV1AQDmz5+P4uJiOBwOWCwW/OlPf/IEe1xcHFQqFc6cOQNZlnH69GlotVrExcXd9gGS/2GfUFysndhYP2Xy2qO32WwIDg4e8Jher4fNZhu07/z58/HBBx9g3rx5kGUZH374IQDAbrcjODgYmZmZ+OUvf4mf/OQnkGUZS5cu9fTg9Xo91q1bh9deew09PT3QaDTYsGEDdDrdsGMrLS0d9cGSfwgJCWH9BMXaiY31UyavQa/X6z0z8j6dnZ3Q6/WD9n3kkUfQ0dGB5557DlqtFunp6aiqqkJ4eDhcLhdeeeUVLF68GK+88gpsNhtyc3Pxr//6r1i9ejUqKiqwd+9ebN26FbNmzcKlS5ewfft2vPDCC4iPjx/0u9LT02/vqImIiBTC66n76OhoOJ1ONDY2eh6rrq5GbGzsoH11Oh2ysrKwZ88e5OTkwGg0IiEhAQDQ1taGiooK/OAHP4BGo4HRaMQDDzzgeWd57tw5zJkzB7NmzQIAJCQkYPbs2SgrKxu3AyUiIlIir0Gv1+uxaNEiFBQUwG6348KFCzhz5gyWLFkyaF+LxQKLxQKXy4WLFy/iyJEjyMzMBACEhoYiPDwcH330EWRZRkdHBz799FPPbD0uLg7l5eWoqqoCAFRWVuLChQvs0RMREd0mydX/Croh3Hwf/apVq5CamoqrV69iw4YNyM7ORkREBMrLy7F7925YrVaYzWYsX758wK0cX3/9Nd555x3U1tZCpVLh7rvvRlZWFkwmEwDg+PHj+M///E+0trYiLCwM3//+9/HDH/5wYo+eiIgowI0Y9ERERCQuLoFLREQUwEZcAtef3OpyvOSftmzZgq+//tqzLHJERASys7N9PCoayu9+9zt88sknqK2tRWpqKp5++mnPc2VlZcjPz0dLSwtmz56NZ555Bmaz2YejpZsNV78rV65g/fr1CAoK8uz7ox/9CH/zN3/jq6HSTXp6evCb3/wG586dQ3t7O6ZPn45Vq1Z51p0Zy9+fUEHffzneyspK/OpXv0J8fDxiYmJ8PTS6BZIk4fHHH8d3v/tdXw+FRjB16lQsX74cX375JRwOh+dxq9WKnTt34uc//zkWLlyId999F9nZ2XjllVd8OFq62XD16/P2229DkiQfjIxG4nQ6YTabsXXrVpjNZpSWliI7Oxs7d+6ETqfDr3/9azz11FOj+vsT5tT9aJbjJaLbk5KSguTkZISGhg54/PTp05g5cyYWL14MjUaDzMxMVFdX4/Llyz4aKQ1luPr14aVZ/isoKAiZmZmeWfqCBQswbdo0XLp0CadPn0ZsbOyo//6ECfrRLsdL/ungwYN4/PHH8dJLL+Grr77y9XBoBDcHQm1t7YBFrIKCghAVFcW/Qz81XKA//fTTeOqpp5Cbm4u2trZJHhWNxvXr13H58mXMnDlzzH9/wpy6H81yvOSfVq9ejZiYGGg0Gpw8eRLbtm3D9u3bMX36dF8PjYZx8+ldu93uuSW2T3BwMP8O/dTN9TOZTHj11VcRHx+PtrY25Ofn44033sA//uM/+miE5E1PTw9ycnKwdOlSzJgxY8x/f8LM6EezHC/5p9mzZ0Ov10Oj0eCBBx7AXXfdhT/96U++HhZ5cfOMcLi/w5vfhJN/GKp+s2bNgkqlQlhYGLKysnD27Fm+UfNDsixj9+7d0Gq1ePzxxwGM/e9PmKAfzXK8RDQ+bp4RxsTEeFawBNxn2pqamnhBrJ+61Qvu2LP3Ly6XC3v27IHVasXf/d3fQaVyR/VY//6ECfrRLMdL/qezsxNffPEFHA4HnE4nPvvsM5SXl3tuGSH/Isuyp1ayLKO7uxuyLCMlJQW1tbUoKSmBw+HA4cOHER8fjxkzZvh6yNTPUPVzOp345ptvcPnyZciyjLa2Nuzfvx/z5s3jGRk/k5eXh/r6es+HxPUZ69+fUCvjDbccL/k/q9WKV199FZcvX4ZKpcIdd9yBFStW4O677/b10GgIhw4dwuHDhwc8lpmZiR//+McoKyvDvn370NzcjDlz5vA+ej80XP2io6Pxb//2b2htbUVISAjuuecerFmzBmFhYT4aKd2subkZf/u3fwutVuuZyQPAunXrkJaWNqa/P6GCnoiIiEZHmFP3RERENHoMeiIiogDGoCciIgpgDHoiIqIAxqAnIiIKYAx6IiKiAPb/ASdWxz8llGpb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קצב המוטציה בסביבות קבועות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>
                <a:solidFill>
                  <a:schemeClr val="tx2"/>
                </a:solidFill>
                <a:cs typeface="הלל" pitchFamily="50" charset="-79"/>
              </a:rPr>
              <a:t>"הכשירות הממוצעת באוכלוסיה שווה להסתברות שמוטציות אינן מתרחשות</a:t>
            </a:r>
            <a:r>
              <a:rPr lang="he-IL" b="1" dirty="0" smtClean="0">
                <a:solidFill>
                  <a:schemeClr val="tx2"/>
                </a:solidFill>
                <a:cs typeface="הלל" pitchFamily="50" charset="-79"/>
              </a:rPr>
              <a:t>"</a:t>
            </a:r>
          </a:p>
          <a:p>
            <a:pPr marL="0" indent="0">
              <a:buNone/>
            </a:pPr>
            <a:endParaRPr lang="he-IL" b="1" dirty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הברירה הטבעית תוריד את קצב המוטציה </a:t>
            </a:r>
          </a:p>
          <a:p>
            <a:r>
              <a:rPr lang="he-IL" dirty="0" smtClean="0">
                <a:cs typeface="הלל" pitchFamily="50" charset="-79"/>
              </a:rPr>
              <a:t>קצב המוטציה יתייצב על הרף התחתון שלו מבחינה פיזיולוגית / פיזיקלית (קימורה, 1967)</a:t>
            </a:r>
            <a:endParaRPr lang="he-IL" dirty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76200" y="5181600"/>
            <a:ext cx="7239000" cy="1700002"/>
            <a:chOff x="168093" y="4953000"/>
            <a:chExt cx="7664814" cy="1800000"/>
          </a:xfrm>
        </p:grpSpPr>
        <p:pic>
          <p:nvPicPr>
            <p:cNvPr id="102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93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אבולוציה בסביבה משתנה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>
                <a:cs typeface="הלל" pitchFamily="50" charset="-79"/>
              </a:rPr>
              <a:t>בסביבות משתנות יש יתרון למי שיכול לעבור התאמה (אדפטציה) מהירה</a:t>
            </a:r>
          </a:p>
          <a:p>
            <a:endParaRPr lang="he-IL" dirty="0" smtClean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9416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945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solidFill>
                  <a:schemeClr val="bg1"/>
                </a:solidFill>
                <a:cs typeface="טרשים" pitchFamily="50" charset="-79"/>
              </a:rPr>
              <a:t>אתגרים לחיידקים</a:t>
            </a:r>
            <a:endParaRPr lang="he-IL" dirty="0">
              <a:solidFill>
                <a:schemeClr val="bg1"/>
              </a:solidFill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rPr>
              <a:t>חיידק האנטרקס מותקף ע"י מערכת החיסון</a:t>
            </a:r>
            <a:endParaRPr lang="he-IL" dirty="0">
              <a:solidFill>
                <a:schemeClr val="bg1"/>
              </a:solidFill>
              <a:latin typeface="Open Sans" panose="020B0606030504020204" pitchFamily="34" charset="0"/>
              <a:cs typeface="הלל" pitchFamily="50" charset="-79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332449" y="1339193"/>
            <a:ext cx="2582951" cy="3309007"/>
            <a:chOff x="4195620" y="2709130"/>
            <a:chExt cx="2582951" cy="3309007"/>
          </a:xfrm>
        </p:grpSpPr>
        <p:pic>
          <p:nvPicPr>
            <p:cNvPr id="7" name="Picture 4" descr="D:\My Documents\yoavram\sim\presentation\Staphylococcus_aureus_(AB_Test)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20" y="2709130"/>
              <a:ext cx="2582951" cy="234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16264" y="5094807"/>
              <a:ext cx="212071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סטפילוקוקוס אאוראוס על צלחת עם אנטיביוטיקה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057400"/>
            <a:ext cx="2460163" cy="3276600"/>
            <a:chOff x="5940152" y="1232996"/>
            <a:chExt cx="2460163" cy="3276600"/>
          </a:xfrm>
        </p:grpSpPr>
        <p:pic>
          <p:nvPicPr>
            <p:cNvPr id="11" name="Picture 3" descr="D:\My Documents\yoavram\sim\presentation\Ph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232996"/>
              <a:ext cx="2460163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196245" y="4140264"/>
              <a:ext cx="21207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 smtClean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וירוסים </a:t>
              </a:r>
              <a:r>
                <a:rPr lang="he-IL" dirty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תוקפים חיידק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5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טרשים" pitchFamily="50" charset="-79"/>
              </a:rPr>
              <a:t>כשהחיים נותנים לך לימונים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>
                <a:cs typeface="הלל" pitchFamily="50" charset="-79"/>
              </a:rPr>
              <a:t>קצב מוטציה גבוה מאפשר התאמה מהירה יותר לאתגרים סביבתיים</a:t>
            </a:r>
          </a:p>
          <a:p>
            <a:r>
              <a:rPr lang="he-IL" dirty="0" smtClean="0">
                <a:cs typeface="הלל" pitchFamily="50" charset="-79"/>
              </a:rPr>
              <a:t>לראשון שמשיג את המוטציה הנכונה יש את הסיכוי הטוב ביותר להשתלט על האוכלוסיה</a:t>
            </a:r>
          </a:p>
          <a:p>
            <a:endParaRPr lang="he-IL" dirty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 descr="http://girlcrush.la/wp-content/uploads/2012/09/lemonade-1024x67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3506" r="8734" b="11160"/>
          <a:stretch/>
        </p:blipFill>
        <p:spPr bwMode="auto">
          <a:xfrm>
            <a:off x="2514600" y="3827551"/>
            <a:ext cx="4482151" cy="2837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>
                <a:cs typeface="טרשים" pitchFamily="50" charset="-79"/>
              </a:rPr>
              <a:t>שונות בקצב המוטציה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  <a:cs typeface="הלל" pitchFamily="50" charset="-79"/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>
                <a:cs typeface="הלל" pitchFamily="50" charset="-79"/>
              </a:rPr>
              <a:t>הקצבים מתוארים במספר המוטציות הממוצע לדור שניתן למדוד</a:t>
            </a:r>
            <a:endParaRPr lang="he-IL" sz="2000" dirty="0"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>
                <a:cs typeface="הלל" pitchFamily="50" charset="-79"/>
              </a:rPr>
              <a:pPr algn="r" rtl="0"/>
              <a:t>25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זבובים: 0.455</a:t>
            </a:r>
          </a:p>
          <a:p>
            <a:pPr algn="ctr" rtl="0"/>
            <a:r>
              <a:rPr lang="en-US" sz="2000" dirty="0" err="1" smtClean="0">
                <a:latin typeface="Open Sans" panose="020B0606030504020204" pitchFamily="34" charset="0"/>
              </a:rPr>
              <a:t>Keightley</a:t>
            </a:r>
            <a:r>
              <a:rPr lang="en-US" sz="2000" dirty="0" smtClean="0">
                <a:latin typeface="Open Sans" panose="020B0606030504020204" pitchFamily="34" charset="0"/>
              </a:rPr>
              <a:t> et al. 2009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חיידקים: 0.0004</a:t>
            </a:r>
          </a:p>
          <a:p>
            <a:pPr algn="ctr" rtl="0"/>
            <a:r>
              <a:rPr lang="en-US" sz="2000" dirty="0" err="1" smtClean="0">
                <a:latin typeface="Open Sans" panose="020B0606030504020204" pitchFamily="34" charset="0"/>
              </a:rPr>
              <a:t>Wielgoss</a:t>
            </a:r>
            <a:r>
              <a:rPr lang="en-US" sz="2000" dirty="0" smtClean="0">
                <a:latin typeface="Open Sans" panose="020B0606030504020204" pitchFamily="34" charset="0"/>
              </a:rPr>
              <a:t> 2011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בני אדם: 41</a:t>
            </a:r>
          </a:p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Lynch PNAS 2010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טרשים" pitchFamily="50" charset="-79"/>
              </a:rPr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  <a:cs typeface="הלל" pitchFamily="50" charset="-79"/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26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514600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514600"/>
            <a:ext cx="5624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sz="1600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קצב המוטציה </a:t>
            </a:r>
            <a:r>
              <a:rPr lang="he-IL" sz="1600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ב-69 </a:t>
            </a:r>
            <a:r>
              <a:rPr lang="he-IL" sz="1600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אוכלוסיות טבעיות של חיידקי אי קולי</a:t>
            </a:r>
          </a:p>
          <a:p>
            <a:pPr algn="ctr"/>
            <a:r>
              <a:rPr lang="en-US" sz="1600" b="1" dirty="0" err="1" smtClean="0">
                <a:solidFill>
                  <a:prstClr val="black"/>
                </a:solidFill>
                <a:latin typeface="Open Sans" panose="020B0606030504020204" pitchFamily="34" charset="0"/>
              </a:rPr>
              <a:t>Matic</a:t>
            </a:r>
            <a:r>
              <a:rPr lang="en-US" sz="1600" b="1" dirty="0" smtClean="0">
                <a:solidFill>
                  <a:prstClr val="black"/>
                </a:solidFill>
                <a:latin typeface="Open Sans" panose="020B0606030504020204" pitchFamily="34" charset="0"/>
              </a:rPr>
              <a:t> et al. 1997</a:t>
            </a:r>
            <a:endParaRPr lang="en-US" sz="1600" b="1" dirty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  <a:cs typeface="הלל" pitchFamily="50" charset="-79"/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>
                <a:cs typeface="הלל" pitchFamily="50" charset="-79"/>
              </a:rPr>
              <a:pPr algn="r" rtl="0"/>
              <a:t>27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>
                <a:cs typeface="טרשים" pitchFamily="50" charset="-79"/>
              </a:rPr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  <a:latin typeface="Open Sans" panose="020B0606030504020204" pitchFamily="34" charset="0"/>
              </a:rPr>
              <a:t>Lynch 2011</a:t>
            </a:r>
            <a:endParaRPr lang="en-US" b="1" dirty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חיידקים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שמרים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27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 מושרית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>
                <a:cs typeface="הלל" pitchFamily="50" charset="-79"/>
              </a:rPr>
              <a:t>באי קולי:</a:t>
            </a:r>
          </a:p>
          <a:p>
            <a:pPr marL="0" indent="0" algn="r">
              <a:buNone/>
            </a:pPr>
            <a:r>
              <a:rPr lang="he-IL" dirty="0" smtClean="0">
                <a:cs typeface="הלל" pitchFamily="50" charset="-79"/>
              </a:rPr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>
                <a:cs typeface="הלל" pitchFamily="50" charset="-79"/>
              </a:rPr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>
                <a:cs typeface="הלל" pitchFamily="50" charset="-79"/>
              </a:rPr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>
                <a:cs typeface="הלל" pitchFamily="50" charset="-79"/>
              </a:rPr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28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>
                <a:latin typeface="Open Sans" panose="020B0606030504020204" pitchFamily="34" charset="0"/>
              </a:rPr>
              <a:t>Rosenberg et al. 2012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28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>
                <a:latin typeface="Open Sans" panose="020B0606030504020204" pitchFamily="34" charset="0"/>
                <a:cs typeface="טרשים" pitchFamily="50" charset="-79"/>
              </a:rPr>
              <a:t>עדויות</a:t>
            </a:r>
            <a:endParaRPr lang="he-IL" sz="4000" spc="-100" dirty="0">
              <a:solidFill>
                <a:schemeClr val="tx2"/>
              </a:solidFill>
              <a:latin typeface="Open Sans" panose="020B0606030504020204" pitchFamily="34" charset="0"/>
              <a:cs typeface="טרשים" pitchFamily="50" charset="-79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82" y="2763416"/>
            <a:ext cx="2253464" cy="1656184"/>
            <a:chOff x="60882" y="2622253"/>
            <a:chExt cx="2253464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0882" y="3909105"/>
              <a:ext cx="1386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חיידק </a:t>
              </a:r>
              <a:r>
                <a:rPr lang="he-IL" i="1" dirty="0" smtClean="0">
                  <a:latin typeface="Open Sans" panose="020B0606030504020204" pitchFamily="34" charset="0"/>
                  <a:cs typeface="הלל" pitchFamily="50" charset="-79"/>
                </a:rPr>
                <a:t>בצילוס</a:t>
              </a:r>
              <a:endParaRPr lang="he-IL" i="1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160000" cy="1752600"/>
            <a:chOff x="154346" y="4495800"/>
            <a:chExt cx="2160000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017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>
                  <a:latin typeface="Open Sans" panose="020B0606030504020204" pitchFamily="34" charset="0"/>
                  <a:cs typeface="הלל" pitchFamily="50" charset="-79"/>
                </a:rPr>
                <a:t>תסיסנית </a:t>
              </a:r>
              <a:r>
                <a:rPr lang="he-IL" i="1" dirty="0">
                  <a:latin typeface="Open Sans" panose="020B0606030504020204" pitchFamily="34" charset="0"/>
                  <a:cs typeface="הלל" pitchFamily="50" charset="-79"/>
                </a:rPr>
                <a:t>המחקר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נמטודה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378416" y="5955268"/>
              <a:ext cx="1422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חיידק השחפת</a:t>
              </a:r>
              <a:endParaRPr lang="he-IL" dirty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590832" cy="2017892"/>
            <a:chOff x="6477000" y="2641545"/>
            <a:chExt cx="2590832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4478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03353" y="4838700"/>
            <a:ext cx="2221497" cy="1674933"/>
            <a:chOff x="-2407593" y="3052406"/>
            <a:chExt cx="2221497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407593" y="4358007"/>
              <a:ext cx="1669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>
                  <a:latin typeface="Open Sans" panose="020B0606030504020204" pitchFamily="34" charset="0"/>
                  <a:cs typeface="הלל" pitchFamily="50" charset="-79"/>
                </a:rPr>
                <a:t>חיידק </a:t>
              </a:r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הליסטריה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29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ביולוגיה ומתמטיקה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8" name="Picture 6" descr="Pu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4198" r="1276" b="2844"/>
          <a:stretch/>
        </p:blipFill>
        <p:spPr bwMode="auto">
          <a:xfrm>
            <a:off x="-1" y="1918952"/>
            <a:ext cx="9298547" cy="36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00800"/>
            <a:ext cx="1678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  <a:hlinkClick r:id="rId3"/>
              </a:rPr>
              <a:t>xkcd.com/435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he-IL" dirty="0" smtClean="0">
                <a:cs typeface="טרשים" pitchFamily="50" charset="-79"/>
              </a:rPr>
              <a:t>האבולוציה של מוטציה מושרית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  <a:cs typeface="הלל" pitchFamily="50" charset="-79"/>
              </a:rPr>
              <a:t>השערת האפס: </a:t>
            </a:r>
            <a:r>
              <a:rPr lang="he-IL" sz="2800" dirty="0" smtClean="0">
                <a:cs typeface="הלל" pitchFamily="50" charset="-79"/>
              </a:rPr>
              <a:t>מוטציה היא תוצר לוואי של עקה</a:t>
            </a:r>
            <a:endParaRPr lang="en-US" sz="2800" dirty="0" smtClean="0"/>
          </a:p>
          <a:p>
            <a:pPr algn="r"/>
            <a:r>
              <a:rPr lang="he-IL" sz="2800" dirty="0" smtClean="0">
                <a:solidFill>
                  <a:schemeClr val="tx2"/>
                </a:solidFill>
                <a:cs typeface="הלל" pitchFamily="50" charset="-79"/>
              </a:rPr>
              <a:t>השערה אלטרנטיבית לא-אדפטיביות</a:t>
            </a:r>
            <a:r>
              <a:rPr lang="en-US" sz="2800" dirty="0">
                <a:solidFill>
                  <a:schemeClr val="tx2"/>
                </a:solidFill>
              </a:rPr>
              <a:t>:</a:t>
            </a:r>
          </a:p>
          <a:p>
            <a:pPr marL="457200" lvl="1" indent="0" algn="r">
              <a:buNone/>
            </a:pPr>
            <a:r>
              <a:rPr lang="he-IL" dirty="0" smtClean="0">
                <a:cs typeface="הלל" pitchFamily="50" charset="-79"/>
              </a:rPr>
              <a:t>מחיר שכפול דנא בנאמנות גבוהה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30</a:t>
            </a:fld>
            <a:endParaRPr lang="he-IL" dirty="0">
              <a:cs typeface="הלל" pitchFamily="50" charset="-79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  <a:latin typeface="Open Sans" panose="020B0606030504020204" pitchFamily="34" charset="0"/>
                <a:cs typeface="הלל" pitchFamily="50" charset="-79"/>
              </a:rPr>
              <a:t>ההשערה האדפיטיבית</a:t>
            </a:r>
            <a:r>
              <a:rPr lang="en-US" sz="2800" dirty="0" smtClean="0">
                <a:latin typeface="Open Sans" panose="020B0606030504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מוטציה מושרית עקה מתפתחת כי היא מאפשר לפרטים ואוכלוסיות להתאים במהירות לסביבות חדשות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62200" y="3957935"/>
            <a:ext cx="11711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rPr>
              <a:t>אי קולי</a:t>
            </a:r>
            <a:endParaRPr lang="he-IL" sz="2400" dirty="0">
              <a:solidFill>
                <a:schemeClr val="bg1"/>
              </a:solidFill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מושרה עקה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נמוך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גבוה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ההשערה האדפטיבית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600" y="3733800"/>
            <a:ext cx="36576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3721267"/>
            <a:ext cx="3657600" cy="328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467600" y="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	סביבות קבועות – מודל מתמטי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>
                  <a:cs typeface="הלל" pitchFamily="50" charset="-79"/>
                </a:endParaRPr>
              </a:p>
              <a:p>
                <a:pPr marL="0" indent="0" algn="ctr">
                  <a:buNone/>
                </a:pPr>
                <a:r>
                  <a:rPr lang="he-IL" sz="3600" b="1" dirty="0" smtClean="0">
                    <a:solidFill>
                      <a:schemeClr val="tx2"/>
                    </a:solidFill>
                    <a:cs typeface="הלל" pitchFamily="50" charset="-79"/>
                  </a:rPr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>
                  <a:solidFill>
                    <a:schemeClr val="tx2"/>
                  </a:solidFill>
                  <a:cs typeface="הלל" pitchFamily="50" charset="-79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הגברת קצב המוטציה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סביבות קבועות – קצב מוטציה קבוע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שינוי בכשירות הממוצעת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הגברת קצב המוטציה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סביבות קבועות – קצב מוטציה מושרה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שינוי בכשירות הממוצעת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5" name="Right Triangle 4"/>
          <p:cNvSpPr/>
          <p:nvPr/>
        </p:nvSpPr>
        <p:spPr>
          <a:xfrm flipH="1">
            <a:off x="1600200" y="2057401"/>
            <a:ext cx="6324600" cy="385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39000" y="1371600"/>
            <a:ext cx="684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2209800"/>
            <a:ext cx="13716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עם מוטציות חיוביות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5574268"/>
            <a:ext cx="3200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ללא מוטציות חיוביות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Cambia </a:t>
            </a:r>
            <a:r>
              <a:rPr lang="en-US" b="1" dirty="0" err="1" smtClean="0"/>
              <a:t>todo</a:t>
            </a:r>
            <a:r>
              <a:rPr lang="en-US" b="1" dirty="0" smtClean="0"/>
              <a:t> cambia</a:t>
            </a:r>
            <a:endParaRPr lang="he-IL" b="1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מרסדס סוסה</a:t>
            </a: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, 1935-2009, זמרת ארגנטינאית 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954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המלכה האדומה</a:t>
            </a: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, מתוך "מבעד למראה ומה אליס מצאה שם" / לואיס קרול, 1871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סביבות משתנות - סימולציות מחשב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>
                <a:latin typeface="Open Sans" panose="020B0606030504020204" pitchFamily="34" charset="0"/>
                <a:cs typeface="טרשים" pitchFamily="50" charset="-79"/>
              </a:rPr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0.05</a:t>
            </a:r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שכיחות מוטציה מושרת עקה</a:t>
            </a:r>
            <a:endParaRPr lang="en-US" b="1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  <a:latin typeface="Open Sans" panose="020B0606030504020204" pitchFamily="34" charset="0"/>
                <a:cs typeface="הלל" pitchFamily="50" charset="-79"/>
              </a:rPr>
              <a:t>נצחונות</a:t>
            </a:r>
            <a:endParaRPr lang="en-US" sz="28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  <a:latin typeface="Open Sans" panose="020B0606030504020204" pitchFamily="34" charset="0"/>
                <a:cs typeface="הלל" pitchFamily="50" charset="-79"/>
              </a:rPr>
              <a:t>הפסדים</a:t>
            </a:r>
            <a:endParaRPr lang="en-US" sz="2800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דורות</a:t>
            </a:r>
            <a:endParaRPr lang="en-US" b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סיכום:</a:t>
            </a:r>
            <a:r>
              <a:rPr lang="en-US" dirty="0" smtClean="0"/>
              <a:t> </a:t>
            </a:r>
            <a:r>
              <a:rPr lang="he-IL" dirty="0" smtClean="0">
                <a:cs typeface="טרשים" pitchFamily="50" charset="-79"/>
              </a:rPr>
              <a:t>הגורמים האבולוציוניים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>
                <a:cs typeface="הלל" pitchFamily="50" charset="-79"/>
              </a:rPr>
              <a:t>קצב </a:t>
            </a:r>
            <a:r>
              <a:rPr lang="he-IL" b="1" dirty="0" smtClean="0">
                <a:solidFill>
                  <a:srgbClr val="92D050"/>
                </a:solidFill>
                <a:cs typeface="הלל" pitchFamily="50" charset="-79"/>
              </a:rPr>
              <a:t>מוטציה</a:t>
            </a:r>
            <a:r>
              <a:rPr lang="he-IL" dirty="0" smtClean="0">
                <a:cs typeface="הלל" pitchFamily="50" charset="-79"/>
              </a:rPr>
              <a:t> מושרה עקה </a:t>
            </a:r>
            <a:r>
              <a:rPr lang="he-IL" b="1" dirty="0" smtClean="0">
                <a:cs typeface="הלל" pitchFamily="50" charset="-79"/>
              </a:rPr>
              <a:t>מועדף</a:t>
            </a:r>
            <a:r>
              <a:rPr lang="he-IL" dirty="0" smtClean="0">
                <a:cs typeface="הלל" pitchFamily="50" charset="-79"/>
              </a:rPr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  <a:cs typeface="הלל" pitchFamily="50" charset="-79"/>
              </a:rPr>
              <a:t>הברירה הטבעית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גם בסביבות קבועות וגם בסביבות משתנות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בגלל ההשפעה על ה</a:t>
            </a:r>
            <a:r>
              <a:rPr lang="he-IL" b="1" dirty="0" smtClean="0">
                <a:cs typeface="הלל" pitchFamily="50" charset="-79"/>
              </a:rPr>
              <a:t>יכולת לעבור התאמה לסביבה – </a:t>
            </a:r>
            <a:r>
              <a:rPr lang="en-US" b="1" dirty="0" smtClean="0"/>
              <a:t>evolvability</a:t>
            </a:r>
          </a:p>
          <a:p>
            <a:pPr algn="r"/>
            <a:r>
              <a:rPr lang="he-IL" b="1" dirty="0" smtClean="0">
                <a:solidFill>
                  <a:srgbClr val="00B050"/>
                </a:solidFill>
                <a:cs typeface="הלל" pitchFamily="50" charset="-79"/>
              </a:rPr>
              <a:t>תמיכה בהשערה האדפטיבית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>
              <a:cs typeface="הלל" pitchFamily="50" charset="-79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098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21838"/>
            <a:ext cx="3124200" cy="25042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" y="4114800"/>
            <a:ext cx="241415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Open Sans" panose="020B0606030504020204" pitchFamily="34" charset="0"/>
                <a:cs typeface="הלל" pitchFamily="50" charset="-79"/>
              </a:rPr>
              <a:t>הליקובקטר פילורי</a:t>
            </a:r>
            <a:endParaRPr lang="he-IL" sz="2400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056"/>
            <a:ext cx="7173416" cy="2058144"/>
          </a:xfrm>
          <a:solidFill>
            <a:srgbClr val="000000">
              <a:alpha val="50196"/>
            </a:srgbClr>
          </a:solidFill>
        </p:spPr>
        <p:txBody>
          <a:bodyPr tIns="90000" bIns="90000">
            <a:normAutofit fontScale="92500" lnSpcReduction="10000"/>
          </a:bodyPr>
          <a:lstStyle/>
          <a:p>
            <a:pPr marL="0" indent="0" algn="r">
              <a:buNone/>
            </a:pPr>
            <a:r>
              <a:rPr lang="he-IL" sz="7200" b="1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תודה!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r">
              <a:buNone/>
            </a:pPr>
            <a:r>
              <a:rPr lang="he-IL" sz="2800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מצגת: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he-IL" sz="2800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 </a:t>
            </a:r>
            <a:endParaRPr lang="he-IL" sz="2800" dirty="0" smtClean="0">
              <a:solidFill>
                <a:schemeClr val="bg1">
                  <a:lumMod val="95000"/>
                </a:schemeClr>
              </a:solidFill>
              <a:cs typeface="הלל" pitchFamily="50" charset="-79"/>
            </a:endParaRPr>
          </a:p>
          <a:p>
            <a:pPr marL="0" indent="0" algn="l">
              <a:buNone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/Reunion2016</a:t>
            </a:r>
            <a:endParaRPr lang="he-IL" sz="7200" b="1" dirty="0">
              <a:solidFill>
                <a:schemeClr val="bg1">
                  <a:lumMod val="95000"/>
                </a:schemeClr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39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27783" y="4353598"/>
            <a:ext cx="4248473" cy="2015936"/>
            <a:chOff x="543313" y="4227909"/>
            <a:chExt cx="3919591" cy="2015936"/>
          </a:xfrm>
        </p:grpSpPr>
        <p:grpSp>
          <p:nvGrpSpPr>
            <p:cNvPr id="5" name="Group 4"/>
            <p:cNvGrpSpPr/>
            <p:nvPr/>
          </p:nvGrpSpPr>
          <p:grpSpPr>
            <a:xfrm>
              <a:off x="543313" y="4227909"/>
              <a:ext cx="3919591" cy="2015936"/>
              <a:chOff x="265644" y="5287813"/>
              <a:chExt cx="5060855" cy="20159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9730" y="5287813"/>
                <a:ext cx="4936769" cy="2015936"/>
                <a:chOff x="1003383" y="5356373"/>
                <a:chExt cx="4936769" cy="2015936"/>
              </a:xfrm>
            </p:grpSpPr>
            <p:pic>
              <p:nvPicPr>
                <p:cNvPr id="8" name="Picture 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85360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47680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3383" y="657368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1368152" y="5356373"/>
                  <a:ext cx="4572000" cy="201593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yoav@yoavram.com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@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 smtClean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github.com/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www.yoavram.com</a:t>
                  </a: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python.yoavram.com</a:t>
                  </a:r>
                  <a:endParaRPr lang="he-IL" sz="2500" b="1" dirty="0">
                    <a:latin typeface="Open Sans" panose="020B0606030504020204" pitchFamily="34" charset="0"/>
                    <a:cs typeface="הלל" pitchFamily="50" charset="-79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265644" y="6043463"/>
                <a:ext cx="34131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2400" dirty="0" smtClean="0">
                    <a:latin typeface="github-octicons" panose="02000503000000000000" pitchFamily="2" charset="0"/>
                  </a:rPr>
                  <a:t>a</a:t>
                </a:r>
                <a:endParaRPr lang="he-IL" sz="2400" dirty="0">
                  <a:latin typeface="github-octicons" panose="02000503000000000000" pitchFamily="2" charset="0"/>
                  <a:cs typeface="הלל" pitchFamily="50" charset="-79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03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>
                <a:cs typeface="טרשים" pitchFamily="50" charset="-79"/>
              </a:rPr>
              <a:t>גנטיקה של אוכלוסיות </a:t>
            </a:r>
            <a:r>
              <a:rPr lang="en-US" dirty="0"/>
              <a:t>Population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>
                <a:cs typeface="הלל" pitchFamily="50" charset="-79"/>
              </a:rPr>
              <a:t>אבולוציה מתמטית, חישובית ותיאורטית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תורת ההסתברות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תורת המשחקים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מערכות דינאמיות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מערכות סטוכסטיות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סימולציות מחשב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סטטיסטיקה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Us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" y="2285906"/>
            <a:ext cx="5163403" cy="45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6131" y="6488668"/>
            <a:ext cx="1245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  <a:hlinkClick r:id="rId3"/>
              </a:rPr>
              <a:t>xkcd.com/55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405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he-IL" dirty="0" smtClean="0">
                <a:cs typeface="טרשים" pitchFamily="50" charset="-79"/>
              </a:rPr>
              <a:t>אבולוציה </a:t>
            </a:r>
            <a:r>
              <a:rPr lang="he-IL" dirty="0" smtClean="0">
                <a:cs typeface="טרשים" pitchFamily="50" charset="-79"/>
              </a:rPr>
              <a:t/>
            </a:r>
            <a:br>
              <a:rPr lang="he-IL" dirty="0" smtClean="0">
                <a:cs typeface="טרשים" pitchFamily="50" charset="-79"/>
              </a:rPr>
            </a:br>
            <a:r>
              <a:rPr lang="he-IL" sz="3100" dirty="0" smtClean="0">
                <a:cs typeface="טרשים" pitchFamily="50" charset="-79"/>
              </a:rPr>
              <a:t>ע"פ </a:t>
            </a:r>
            <a:r>
              <a:rPr lang="he-IL" sz="3100" dirty="0" smtClean="0">
                <a:cs typeface="טרשים" pitchFamily="50" charset="-79"/>
              </a:rPr>
              <a:t>גנטיקה של אוכלוסיות</a:t>
            </a:r>
            <a:endParaRPr lang="he-IL" sz="3100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600200"/>
            <a:ext cx="5029200" cy="4525963"/>
          </a:xfrm>
        </p:spPr>
        <p:txBody>
          <a:bodyPr>
            <a:normAutofit fontScale="85000" lnSpcReduction="10000"/>
          </a:bodyPr>
          <a:lstStyle/>
          <a:p>
            <a:r>
              <a:rPr lang="he-IL" dirty="0" smtClean="0">
                <a:cs typeface="הלל" pitchFamily="50" charset="-79"/>
              </a:rPr>
              <a:t>שינוי בשכיחות תכונות שעוברות בהורשה בתהליך רב-דורי</a:t>
            </a:r>
          </a:p>
          <a:p>
            <a:r>
              <a:rPr lang="he-IL" dirty="0" smtClean="0">
                <a:cs typeface="הלל" pitchFamily="50" charset="-79"/>
              </a:rPr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  <a:cs typeface="הלל" pitchFamily="50" charset="-79"/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>
              <a:cs typeface="הלל" pitchFamily="50" charset="-79"/>
            </a:endParaRPr>
          </a:p>
          <a:p>
            <a:pPr lvl="1"/>
            <a:r>
              <a:rPr lang="he-IL" sz="3600" b="1" dirty="0" smtClean="0">
                <a:solidFill>
                  <a:schemeClr val="accent3"/>
                </a:solidFill>
                <a:cs typeface="הלל" pitchFamily="50" charset="-79"/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  <a:cs typeface="הלל" pitchFamily="50" charset="-79"/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רבייה מינית 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  <a:p>
            <a:pPr marL="457200" lvl="1" indent="0">
              <a:buNone/>
            </a:pPr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sexual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reproduction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  <a:p>
            <a:pPr lvl="1"/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סחיפה אקראית 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  <a:p>
            <a:pPr marL="457200" lvl="1" indent="0">
              <a:buNone/>
            </a:pPr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random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drift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76200" y="150803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66594" y="6550223"/>
            <a:ext cx="2198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 smtClean="0">
                <a:latin typeface="Open Sans" panose="020B0606030504020204" pitchFamily="34" charset="0"/>
              </a:rPr>
              <a:t>abstrusegoose.com/339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אבולוציה</a:t>
            </a:r>
            <a:endParaRPr lang="he-IL" b="1" dirty="0">
              <a:cs typeface="טרשים" pitchFamily="50" charset="-79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870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6</a:t>
            </a:fld>
            <a:endParaRPr lang="he-IL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9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אבולוציה ע"י ברירה טבעית</a:t>
            </a:r>
            <a:endParaRPr lang="he-IL" dirty="0">
              <a:cs typeface="טרשים" pitchFamily="50" charset="-79"/>
            </a:endParaRPr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>
                <a:cs typeface="טרשים" pitchFamily="50" charset="-79"/>
              </a:rPr>
              <a:t>כיצד נוצרת השונות הגנטית?</a:t>
            </a:r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>
                <a:cs typeface="הלל" pitchFamily="50" charset="-79"/>
              </a:rPr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>
                <a:cs typeface="הלל" pitchFamily="50" charset="-79"/>
              </a:rPr>
              <a:t>"מוטציות הן המקור הבסיסי לשונות שעליה פועלת הברירה הטבעית" – לינץ', 2007</a:t>
            </a:r>
            <a:endParaRPr lang="he-IL" dirty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בעברית - </a:t>
            </a:r>
            <a:r>
              <a:rPr lang="he-IL" i="1" dirty="0" smtClean="0">
                <a:cs typeface="הלל" pitchFamily="50" charset="-79"/>
              </a:rPr>
              <a:t>תשנית</a:t>
            </a:r>
            <a:endParaRPr lang="he-IL" i="1" dirty="0">
              <a:cs typeface="הלל" pitchFamily="50" charset="-79"/>
            </a:endParaRPr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3113</TotalTime>
  <Words>998</Words>
  <Application>Microsoft Office PowerPoint</Application>
  <PresentationFormat>On-screen Show (4:3)</PresentationFormat>
  <Paragraphs>249</Paragraphs>
  <Slides>39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orange</vt:lpstr>
      <vt:lpstr>אבולוציה ומוטציה בעתות עקה</vt:lpstr>
      <vt:lpstr>מי אני?</vt:lpstr>
      <vt:lpstr>ביולוגיה ומתמטיקה</vt:lpstr>
      <vt:lpstr>גנטיקה של אוכלוסיות Population Genetics</vt:lpstr>
      <vt:lpstr>אבולוציה  ע"פ גנטיקה של אוכלוסיות</vt:lpstr>
      <vt:lpstr>אבולוציה</vt:lpstr>
      <vt:lpstr>אבולוציה ע"י ברירה טבעית</vt:lpstr>
      <vt:lpstr>כיצד נוצרת השונות הגנטית?</vt:lpstr>
      <vt:lpstr>מוטציה</vt:lpstr>
      <vt:lpstr>מוטציה: חיפושיות</vt:lpstr>
      <vt:lpstr>מוטציה: אנמיה חרמשית</vt:lpstr>
      <vt:lpstr>הטוב הרע והניטרלי</vt:lpstr>
      <vt:lpstr>הטוב הרע והניטרלי</vt:lpstr>
      <vt:lpstr>הטוב הרע והניטרלי</vt:lpstr>
      <vt:lpstr>אבולוציה בסביבה קבועה</vt:lpstr>
      <vt:lpstr>אבולוציה בסביבה קבועה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קצב המוטציה בסביבות קבועות</vt:lpstr>
      <vt:lpstr>אבולוציה בסביבה משתנה</vt:lpstr>
      <vt:lpstr>אתגרים לחיידקים</vt:lpstr>
      <vt:lpstr>כשהחיים נותנים לך לימונים</vt:lpstr>
      <vt:lpstr>שונות בקצב המוטציה</vt:lpstr>
      <vt:lpstr>שונות בקצב המוטציה</vt:lpstr>
      <vt:lpstr>שונות בקצב המוטציה</vt:lpstr>
      <vt:lpstr>מוטציה מושרית עקה</vt:lpstr>
      <vt:lpstr>PowerPoint Presentation</vt:lpstr>
      <vt:lpstr>האבולוציה של מוטציה מושרית עקה</vt:lpstr>
      <vt:lpstr>ההשערה האדפטיבית</vt:lpstr>
      <vt:lpstr> סביבות קבועות – מודל מתמטי</vt:lpstr>
      <vt:lpstr>סביבות קבועות – קצב מוטציה קבוע</vt:lpstr>
      <vt:lpstr>סביבות קבועות – קצב מוטציה מושרה עקה</vt:lpstr>
      <vt:lpstr>Cambia todo cambia</vt:lpstr>
      <vt:lpstr>סביבות משתנות - סימולציות מחשב</vt:lpstr>
      <vt:lpstr>PowerPoint Presentation</vt:lpstr>
      <vt:lpstr>סיכום: הגורמים האבולוציוניים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 Ram</cp:lastModifiedBy>
  <cp:revision>111</cp:revision>
  <dcterms:created xsi:type="dcterms:W3CDTF">2006-08-16T00:00:00Z</dcterms:created>
  <dcterms:modified xsi:type="dcterms:W3CDTF">2016-05-18T10:46:41Z</dcterms:modified>
</cp:coreProperties>
</file>